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906000" cy="6858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D6D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2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BDFDDC-33F8-48B3-8D11-A374928A3F8D}" type="datetimeFigureOut">
              <a:rPr lang="ko-KR" altLang="en-US" smtClean="0"/>
              <a:t>2020-04-16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97850-8547-4A00-BB05-2B49FDCBFA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89061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5999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1"/>
            </a:lvl1pPr>
            <a:lvl2pPr marL="457161" indent="0" algn="ctr">
              <a:buNone/>
              <a:defRPr sz="2000"/>
            </a:lvl2pPr>
            <a:lvl3pPr marL="914323" indent="0" algn="ctr">
              <a:buNone/>
              <a:defRPr sz="1800"/>
            </a:lvl3pPr>
            <a:lvl4pPr marL="1371485" indent="0" algn="ctr">
              <a:buNone/>
              <a:defRPr sz="1600"/>
            </a:lvl4pPr>
            <a:lvl5pPr marL="1828648" indent="0" algn="ctr">
              <a:buNone/>
              <a:defRPr sz="1600"/>
            </a:lvl5pPr>
            <a:lvl6pPr marL="2285808" indent="0" algn="ctr">
              <a:buNone/>
              <a:defRPr sz="1600"/>
            </a:lvl6pPr>
            <a:lvl7pPr marL="2742970" indent="0" algn="ctr">
              <a:buNone/>
              <a:defRPr sz="1600"/>
            </a:lvl7pPr>
            <a:lvl8pPr marL="3200132" indent="0" algn="ctr">
              <a:buNone/>
              <a:defRPr sz="1600"/>
            </a:lvl8pPr>
            <a:lvl9pPr marL="3657294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940F6-1B9E-411D-AA64-2206AC43BC6E}" type="datetimeFigureOut">
              <a:rPr lang="ko-KR" altLang="en-US" smtClean="0"/>
              <a:t>2020-04-16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7CF10-A4C4-452D-B28E-854B7BEAF6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9817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940F6-1B9E-411D-AA64-2206AC43BC6E}" type="datetimeFigureOut">
              <a:rPr lang="ko-KR" altLang="en-US" smtClean="0"/>
              <a:t>2020-04-16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7CF10-A4C4-452D-B28E-854B7BEAF6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0523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940F6-1B9E-411D-AA64-2206AC43BC6E}" type="datetimeFigureOut">
              <a:rPr lang="ko-KR" altLang="en-US" smtClean="0"/>
              <a:t>2020-04-16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7CF10-A4C4-452D-B28E-854B7BEAF6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9437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940F6-1B9E-411D-AA64-2206AC43BC6E}" type="datetimeFigureOut">
              <a:rPr lang="ko-KR" altLang="en-US" smtClean="0"/>
              <a:t>2020-04-16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7CF10-A4C4-452D-B28E-854B7BEAF6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561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82" y="1709740"/>
            <a:ext cx="8543925" cy="2852737"/>
          </a:xfrm>
        </p:spPr>
        <p:txBody>
          <a:bodyPr anchor="b"/>
          <a:lstStyle>
            <a:lvl1pPr>
              <a:defRPr sz="5999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82" y="4589467"/>
            <a:ext cx="8543925" cy="1500187"/>
          </a:xfrm>
        </p:spPr>
        <p:txBody>
          <a:bodyPr/>
          <a:lstStyle>
            <a:lvl1pPr marL="0" indent="0">
              <a:buNone/>
              <a:defRPr sz="2401">
                <a:solidFill>
                  <a:schemeClr val="tx1"/>
                </a:solidFill>
              </a:defRPr>
            </a:lvl1pPr>
            <a:lvl2pPr marL="4571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2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4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1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940F6-1B9E-411D-AA64-2206AC43BC6E}" type="datetimeFigureOut">
              <a:rPr lang="ko-KR" altLang="en-US" smtClean="0"/>
              <a:t>2020-04-16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7CF10-A4C4-452D-B28E-854B7BEAF6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4927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940F6-1B9E-411D-AA64-2206AC43BC6E}" type="datetimeFigureOut">
              <a:rPr lang="ko-KR" altLang="en-US" smtClean="0"/>
              <a:t>2020-04-16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7CF10-A4C4-452D-B28E-854B7BEAF6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0525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30" y="365127"/>
            <a:ext cx="8543925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30" y="1681164"/>
            <a:ext cx="4190702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161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8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4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30" y="2505076"/>
            <a:ext cx="4190702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5" y="1681164"/>
            <a:ext cx="4211340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161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8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4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5" y="2505076"/>
            <a:ext cx="4211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940F6-1B9E-411D-AA64-2206AC43BC6E}" type="datetimeFigureOut">
              <a:rPr lang="ko-KR" altLang="en-US" smtClean="0"/>
              <a:t>2020-04-16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7CF10-A4C4-452D-B28E-854B7BEAF6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4134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940F6-1B9E-411D-AA64-2206AC43BC6E}" type="datetimeFigureOut">
              <a:rPr lang="ko-KR" altLang="en-US" smtClean="0"/>
              <a:t>2020-04-16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7CF10-A4C4-452D-B28E-854B7BEAF6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1516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940F6-1B9E-411D-AA64-2206AC43BC6E}" type="datetimeFigureOut">
              <a:rPr lang="ko-KR" altLang="en-US" smtClean="0"/>
              <a:t>2020-04-16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7CF10-A4C4-452D-B28E-854B7BEAF6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1182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4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2" y="987429"/>
            <a:ext cx="5014913" cy="4873625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401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4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61" indent="0">
              <a:buNone/>
              <a:defRPr sz="1400"/>
            </a:lvl2pPr>
            <a:lvl3pPr marL="914323" indent="0">
              <a:buNone/>
              <a:defRPr sz="1200"/>
            </a:lvl3pPr>
            <a:lvl4pPr marL="1371485" indent="0">
              <a:buNone/>
              <a:defRPr sz="1000"/>
            </a:lvl4pPr>
            <a:lvl5pPr marL="1828648" indent="0">
              <a:buNone/>
              <a:defRPr sz="1000"/>
            </a:lvl5pPr>
            <a:lvl6pPr marL="2285808" indent="0">
              <a:buNone/>
              <a:defRPr sz="1000"/>
            </a:lvl6pPr>
            <a:lvl7pPr marL="2742970" indent="0">
              <a:buNone/>
              <a:defRPr sz="1000"/>
            </a:lvl7pPr>
            <a:lvl8pPr marL="3200132" indent="0">
              <a:buNone/>
              <a:defRPr sz="1000"/>
            </a:lvl8pPr>
            <a:lvl9pPr marL="3657294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940F6-1B9E-411D-AA64-2206AC43BC6E}" type="datetimeFigureOut">
              <a:rPr lang="ko-KR" altLang="en-US" smtClean="0"/>
              <a:t>2020-04-16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7CF10-A4C4-452D-B28E-854B7BEAF6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5024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4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2" y="987429"/>
            <a:ext cx="5014913" cy="4873625"/>
          </a:xfrm>
        </p:spPr>
        <p:txBody>
          <a:bodyPr anchor="t"/>
          <a:lstStyle>
            <a:lvl1pPr marL="0" indent="0">
              <a:buNone/>
              <a:defRPr sz="3199"/>
            </a:lvl1pPr>
            <a:lvl2pPr marL="457161" indent="0">
              <a:buNone/>
              <a:defRPr sz="2799"/>
            </a:lvl2pPr>
            <a:lvl3pPr marL="914323" indent="0">
              <a:buNone/>
              <a:defRPr sz="2401"/>
            </a:lvl3pPr>
            <a:lvl4pPr marL="1371485" indent="0">
              <a:buNone/>
              <a:defRPr sz="2000"/>
            </a:lvl4pPr>
            <a:lvl5pPr marL="1828648" indent="0">
              <a:buNone/>
              <a:defRPr sz="2000"/>
            </a:lvl5pPr>
            <a:lvl6pPr marL="2285808" indent="0">
              <a:buNone/>
              <a:defRPr sz="2000"/>
            </a:lvl6pPr>
            <a:lvl7pPr marL="2742970" indent="0">
              <a:buNone/>
              <a:defRPr sz="2000"/>
            </a:lvl7pPr>
            <a:lvl8pPr marL="3200132" indent="0">
              <a:buNone/>
              <a:defRPr sz="2000"/>
            </a:lvl8pPr>
            <a:lvl9pPr marL="3657294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4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61" indent="0">
              <a:buNone/>
              <a:defRPr sz="1400"/>
            </a:lvl2pPr>
            <a:lvl3pPr marL="914323" indent="0">
              <a:buNone/>
              <a:defRPr sz="1200"/>
            </a:lvl3pPr>
            <a:lvl4pPr marL="1371485" indent="0">
              <a:buNone/>
              <a:defRPr sz="1000"/>
            </a:lvl4pPr>
            <a:lvl5pPr marL="1828648" indent="0">
              <a:buNone/>
              <a:defRPr sz="1000"/>
            </a:lvl5pPr>
            <a:lvl6pPr marL="2285808" indent="0">
              <a:buNone/>
              <a:defRPr sz="1000"/>
            </a:lvl6pPr>
            <a:lvl7pPr marL="2742970" indent="0">
              <a:buNone/>
              <a:defRPr sz="1000"/>
            </a:lvl7pPr>
            <a:lvl8pPr marL="3200132" indent="0">
              <a:buNone/>
              <a:defRPr sz="1000"/>
            </a:lvl8pPr>
            <a:lvl9pPr marL="3657294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940F6-1B9E-411D-AA64-2206AC43BC6E}" type="datetimeFigureOut">
              <a:rPr lang="ko-KR" altLang="en-US" smtClean="0"/>
              <a:t>2020-04-16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7CF10-A4C4-452D-B28E-854B7BEAF6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8987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40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40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4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940F6-1B9E-411D-AA64-2206AC43BC6E}" type="datetimeFigureOut">
              <a:rPr lang="ko-KR" altLang="en-US" smtClean="0"/>
              <a:t>2020-04-16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5" y="6356354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4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7CF10-A4C4-452D-B28E-854B7BEAF6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4453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23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2" indent="-228582" algn="l" defTabSz="914323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743" indent="-228582" algn="l" defTabSz="914323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1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5" indent="-228582" algn="l" defTabSz="914323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6" indent="-228582" algn="l" defTabSz="914323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7" indent="-228582" algn="l" defTabSz="914323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90" indent="-228582" algn="l" defTabSz="914323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1" indent="-228582" algn="l" defTabSz="914323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4" indent="-228582" algn="l" defTabSz="914323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4" indent="-228582" algn="l" defTabSz="914323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23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1" algn="l" defTabSz="914323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3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8" algn="l" defTabSz="914323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8" algn="l" defTabSz="914323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70" algn="l" defTabSz="914323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2" algn="l" defTabSz="914323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4" algn="l" defTabSz="914323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68185" y="125386"/>
            <a:ext cx="4447051" cy="442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275" dirty="0">
                <a:latin typeface="a옛날목욕탕B" panose="02020600000000000000" pitchFamily="18" charset="-127"/>
                <a:ea typeface="a옛날목욕탕B" panose="02020600000000000000" pitchFamily="18" charset="-127"/>
              </a:rPr>
              <a:t>&lt;</a:t>
            </a:r>
            <a:r>
              <a:rPr lang="ko-KR" altLang="en-US" sz="2275" dirty="0">
                <a:latin typeface="a옛날목욕탕B" panose="02020600000000000000" pitchFamily="18" charset="-127"/>
                <a:ea typeface="a옛날목욕탕B" panose="02020600000000000000" pitchFamily="18" charset="-127"/>
              </a:rPr>
              <a:t>영</a:t>
            </a:r>
            <a:r>
              <a:rPr lang="en-US" altLang="ko-KR" sz="2275" dirty="0">
                <a:latin typeface="a옛날목욕탕B" panose="02020600000000000000" pitchFamily="18" charset="-127"/>
                <a:ea typeface="a옛날목욕탕B" panose="02020600000000000000" pitchFamily="18" charset="-127"/>
              </a:rPr>
              <a:t>(</a:t>
            </a:r>
            <a:r>
              <a:rPr lang="ko-KR" altLang="en-US" sz="2275" dirty="0">
                <a:latin typeface="a옛날목욕탕B" panose="02020600000000000000" pitchFamily="18" charset="-127"/>
                <a:ea typeface="a옛날목욕탕B" panose="02020600000000000000" pitchFamily="18" charset="-127"/>
              </a:rPr>
              <a:t>英</a:t>
            </a:r>
            <a:r>
              <a:rPr lang="en-US" altLang="ko-KR" sz="2275" dirty="0">
                <a:latin typeface="a옛날목욕탕B" panose="02020600000000000000" pitchFamily="18" charset="-127"/>
                <a:ea typeface="a옛날목욕탕B" panose="02020600000000000000" pitchFamily="18" charset="-127"/>
              </a:rPr>
              <a:t>)</a:t>
            </a:r>
            <a:r>
              <a:rPr lang="ko-KR" altLang="en-US" sz="2275" dirty="0">
                <a:latin typeface="a옛날목욕탕B" panose="02020600000000000000" pitchFamily="18" charset="-127"/>
                <a:ea typeface="a옛날목욕탕B" panose="02020600000000000000" pitchFamily="18" charset="-127"/>
              </a:rPr>
              <a:t>광합성프로젝트</a:t>
            </a:r>
            <a:r>
              <a:rPr lang="en-US" altLang="ko-KR" sz="2275" dirty="0">
                <a:latin typeface="a옛날목욕탕B" panose="02020600000000000000" pitchFamily="18" charset="-127"/>
                <a:ea typeface="a옛날목욕탕B" panose="02020600000000000000" pitchFamily="18" charset="-127"/>
              </a:rPr>
              <a:t>&gt; </a:t>
            </a:r>
            <a:r>
              <a:rPr lang="ko-KR" altLang="en-US" sz="2275" dirty="0">
                <a:latin typeface="a옛날목욕탕B" panose="02020600000000000000" pitchFamily="18" charset="-127"/>
                <a:ea typeface="a옛날목욕탕B" panose="02020600000000000000" pitchFamily="18" charset="-127"/>
              </a:rPr>
              <a:t>지원신청서</a:t>
            </a: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198927"/>
              </p:ext>
            </p:extLst>
          </p:nvPr>
        </p:nvGraphicFramePr>
        <p:xfrm>
          <a:off x="666572" y="697112"/>
          <a:ext cx="8648343" cy="1191260"/>
        </p:xfrm>
        <a:graphic>
          <a:graphicData uri="http://schemas.openxmlformats.org/drawingml/2006/table">
            <a:tbl>
              <a:tblPr/>
              <a:tblGrid>
                <a:gridCol w="681303">
                  <a:extLst>
                    <a:ext uri="{9D8B030D-6E8A-4147-A177-3AD203B41FA5}">
                      <a16:colId xmlns:a16="http://schemas.microsoft.com/office/drawing/2014/main" val="2174384453"/>
                    </a:ext>
                  </a:extLst>
                </a:gridCol>
                <a:gridCol w="1051231">
                  <a:extLst>
                    <a:ext uri="{9D8B030D-6E8A-4147-A177-3AD203B41FA5}">
                      <a16:colId xmlns:a16="http://schemas.microsoft.com/office/drawing/2014/main" val="2138442848"/>
                    </a:ext>
                  </a:extLst>
                </a:gridCol>
                <a:gridCol w="2994656">
                  <a:extLst>
                    <a:ext uri="{9D8B030D-6E8A-4147-A177-3AD203B41FA5}">
                      <a16:colId xmlns:a16="http://schemas.microsoft.com/office/drawing/2014/main" val="1645935777"/>
                    </a:ext>
                  </a:extLst>
                </a:gridCol>
                <a:gridCol w="1064649">
                  <a:extLst>
                    <a:ext uri="{9D8B030D-6E8A-4147-A177-3AD203B41FA5}">
                      <a16:colId xmlns:a16="http://schemas.microsoft.com/office/drawing/2014/main" val="1997540061"/>
                    </a:ext>
                  </a:extLst>
                </a:gridCol>
                <a:gridCol w="2856504">
                  <a:extLst>
                    <a:ext uri="{9D8B030D-6E8A-4147-A177-3AD203B41FA5}">
                      <a16:colId xmlns:a16="http://schemas.microsoft.com/office/drawing/2014/main" val="4132817526"/>
                    </a:ext>
                  </a:extLst>
                </a:gridCol>
              </a:tblGrid>
              <a:tr h="283083">
                <a:tc row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적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 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항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성명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7907" marR="17907" marT="17907" marB="1790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7907" marR="17907" marT="17907" marB="1790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생년월일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7907" marR="17907" marT="17907" marB="1790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. </a:t>
                      </a:r>
                      <a:r>
                        <a:rPr lang="en-US" altLang="ko-KR" sz="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                              </a:t>
                      </a:r>
                      <a:r>
                        <a:rPr lang="ko-KR" altLang="en-US" sz="900" kern="0" spc="0" dirty="0" smtClean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세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  <a:ea typeface="맑은 고딕" panose="020B0503020000020004" pitchFamily="50" charset="-127"/>
                      </a:endParaRPr>
                    </a:p>
                  </a:txBody>
                  <a:tcPr marL="17907" marR="17907" marT="17907" marB="1790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4130462"/>
                  </a:ext>
                </a:extLst>
              </a:tr>
              <a:tr h="28308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이메일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7907" marR="17907" marT="17907" marB="1790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7907" marR="17907" marT="17907" marB="1790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2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휴대전화</a:t>
                      </a:r>
                      <a:endParaRPr lang="ko-KR" altLang="en-US" sz="1100" kern="0" spc="0" dirty="0" smtClean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7907" marR="17907" marT="17907" marB="1790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17907" marR="17907" marT="17907" marB="1790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358"/>
                  </a:ext>
                </a:extLst>
              </a:tr>
              <a:tr h="28308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주소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7907" marR="17907" marT="17907" marB="1790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7907" marR="17907" marT="17907" marB="1790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7116372"/>
                  </a:ext>
                </a:extLst>
              </a:tr>
              <a:tr h="31496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세부사항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최종학력</a:t>
                      </a:r>
                      <a:r>
                        <a:rPr lang="ko-KR" altLang="en-US" sz="1000" b="0" kern="0" spc="-1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맑은 고딕" panose="020B0503020000020004" pitchFamily="50" charset="-127"/>
                        </a:rPr>
                        <a:t> </a:t>
                      </a:r>
                      <a:endParaRPr lang="ko-KR" altLang="en-US" sz="1000" b="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7907" marR="17907" marT="17907" marB="1790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5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  <a:ea typeface="맑은 고딕" panose="020B0503020000020004" pitchFamily="50" charset="-127"/>
                      </a:endParaRPr>
                    </a:p>
                  </a:txBody>
                  <a:tcPr marL="17907" marR="17907" marT="17907" marB="1790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2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전공</a:t>
                      </a:r>
                      <a:endParaRPr lang="ko-KR" altLang="en-US" sz="1100" b="0" kern="0" spc="0" dirty="0" smtClean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7907" marR="17907" marT="17907" marB="1790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17907" marR="17907" marT="17907" marB="1790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9183594"/>
                  </a:ext>
                </a:extLst>
              </a:tr>
            </a:tbl>
          </a:graphicData>
        </a:graphic>
      </p:graphicFrame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669615"/>
              </p:ext>
            </p:extLst>
          </p:nvPr>
        </p:nvGraphicFramePr>
        <p:xfrm>
          <a:off x="651823" y="2004505"/>
          <a:ext cx="8646001" cy="1628394"/>
        </p:xfrm>
        <a:graphic>
          <a:graphicData uri="http://schemas.openxmlformats.org/drawingml/2006/table">
            <a:tbl>
              <a:tblPr/>
              <a:tblGrid>
                <a:gridCol w="717666">
                  <a:extLst>
                    <a:ext uri="{9D8B030D-6E8A-4147-A177-3AD203B41FA5}">
                      <a16:colId xmlns:a16="http://schemas.microsoft.com/office/drawing/2014/main" val="2134561189"/>
                    </a:ext>
                  </a:extLst>
                </a:gridCol>
                <a:gridCol w="2164335">
                  <a:extLst>
                    <a:ext uri="{9D8B030D-6E8A-4147-A177-3AD203B41FA5}">
                      <a16:colId xmlns:a16="http://schemas.microsoft.com/office/drawing/2014/main" val="1688567084"/>
                    </a:ext>
                  </a:extLst>
                </a:gridCol>
                <a:gridCol w="1441000">
                  <a:extLst>
                    <a:ext uri="{9D8B030D-6E8A-4147-A177-3AD203B41FA5}">
                      <a16:colId xmlns:a16="http://schemas.microsoft.com/office/drawing/2014/main" val="316764216"/>
                    </a:ext>
                  </a:extLst>
                </a:gridCol>
                <a:gridCol w="756943">
                  <a:extLst>
                    <a:ext uri="{9D8B030D-6E8A-4147-A177-3AD203B41FA5}">
                      <a16:colId xmlns:a16="http://schemas.microsoft.com/office/drawing/2014/main" val="3556387242"/>
                    </a:ext>
                  </a:extLst>
                </a:gridCol>
                <a:gridCol w="2125057">
                  <a:extLst>
                    <a:ext uri="{9D8B030D-6E8A-4147-A177-3AD203B41FA5}">
                      <a16:colId xmlns:a16="http://schemas.microsoft.com/office/drawing/2014/main" val="502033546"/>
                    </a:ext>
                  </a:extLst>
                </a:gridCol>
                <a:gridCol w="1441000">
                  <a:extLst>
                    <a:ext uri="{9D8B030D-6E8A-4147-A177-3AD203B41FA5}">
                      <a16:colId xmlns:a16="http://schemas.microsoft.com/office/drawing/2014/main" val="587169812"/>
                    </a:ext>
                  </a:extLst>
                </a:gridCol>
              </a:tblGrid>
              <a:tr h="291973">
                <a:tc gridSpan="6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예술 </a:t>
                      </a:r>
                      <a:r>
                        <a:rPr lang="ko-KR" altLang="en-US" sz="1100" b="1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활동경력</a:t>
                      </a: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000" b="1" i="1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(</a:t>
                      </a:r>
                      <a:r>
                        <a:rPr lang="ko-KR" altLang="en-US" sz="1000" b="1" i="1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필요시 별도 포트폴리오 제출</a:t>
                      </a:r>
                      <a:r>
                        <a:rPr lang="en-US" altLang="ko-KR" sz="1000" b="1" i="1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)</a:t>
                      </a: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  <a:ea typeface="맑은 고딕" panose="020B0503020000020004" pitchFamily="50" charset="-127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D6D6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408462"/>
                  </a:ext>
                </a:extLst>
              </a:tr>
              <a:tr h="30937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진행기간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프로젝트 명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23" rtl="0" eaLnBrk="1" fontAlgn="base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역할</a:t>
                      </a:r>
                      <a:endParaRPr lang="ko-KR" altLang="en-US" sz="800" kern="0" spc="0" dirty="0" smtClean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진행기간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프로젝트 명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23" rtl="0" eaLnBrk="1" fontAlgn="base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역할</a:t>
                      </a:r>
                      <a:endParaRPr lang="ko-KR" altLang="en-US" sz="800" kern="0" spc="0" dirty="0" smtClean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205245"/>
                  </a:ext>
                </a:extLst>
              </a:tr>
              <a:tr h="23596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92334338"/>
                  </a:ext>
                </a:extLst>
              </a:tr>
              <a:tr h="23596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1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1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89702596"/>
                  </a:ext>
                </a:extLst>
              </a:tr>
              <a:tr h="23596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1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1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45796499"/>
                  </a:ext>
                </a:extLst>
              </a:tr>
              <a:tr h="23596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1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1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38934135"/>
                  </a:ext>
                </a:extLst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368064"/>
              </p:ext>
            </p:extLst>
          </p:nvPr>
        </p:nvGraphicFramePr>
        <p:xfrm>
          <a:off x="640935" y="3775260"/>
          <a:ext cx="8648344" cy="1496718"/>
        </p:xfrm>
        <a:graphic>
          <a:graphicData uri="http://schemas.openxmlformats.org/drawingml/2006/table">
            <a:tbl>
              <a:tblPr/>
              <a:tblGrid>
                <a:gridCol w="8648344">
                  <a:extLst>
                    <a:ext uri="{9D8B030D-6E8A-4147-A177-3AD203B41FA5}">
                      <a16:colId xmlns:a16="http://schemas.microsoft.com/office/drawing/2014/main" val="2371872239"/>
                    </a:ext>
                  </a:extLst>
                </a:gridCol>
              </a:tblGrid>
              <a:tr h="220340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&lt;</a:t>
                      </a: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영</a:t>
                      </a:r>
                      <a:r>
                        <a:rPr lang="en-US" altLang="ko-KR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英</a:t>
                      </a:r>
                      <a:r>
                        <a:rPr lang="en-US" altLang="ko-KR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광합성프로젝트</a:t>
                      </a:r>
                      <a:r>
                        <a:rPr lang="en-US" altLang="ko-KR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&gt;</a:t>
                      </a: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를 통해 희망하는 활동과 </a:t>
                      </a:r>
                      <a:r>
                        <a:rPr lang="ko-KR" altLang="en-US" sz="1100" b="1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기대점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5742821"/>
                  </a:ext>
                </a:extLst>
              </a:tr>
              <a:tr h="124297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i="1" kern="0" spc="0" dirty="0" smtClean="0">
                          <a:solidFill>
                            <a:srgbClr val="999999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요약</a:t>
                      </a:r>
                      <a:r>
                        <a:rPr lang="en-US" altLang="ko-KR" sz="1000" i="1" kern="0" spc="0" dirty="0">
                          <a:solidFill>
                            <a:srgbClr val="999999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(5</a:t>
                      </a:r>
                      <a:r>
                        <a:rPr lang="ko-KR" altLang="en-US" sz="1000" i="1" kern="0" spc="0" dirty="0">
                          <a:solidFill>
                            <a:srgbClr val="999999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줄 이내</a:t>
                      </a:r>
                      <a:r>
                        <a:rPr lang="en-US" altLang="ko-KR" sz="1000" i="1" kern="0" spc="0" dirty="0">
                          <a:solidFill>
                            <a:srgbClr val="999999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7594154"/>
                  </a:ext>
                </a:extLst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491090"/>
              </p:ext>
            </p:extLst>
          </p:nvPr>
        </p:nvGraphicFramePr>
        <p:xfrm>
          <a:off x="648197" y="5512038"/>
          <a:ext cx="8641082" cy="1028916"/>
        </p:xfrm>
        <a:graphic>
          <a:graphicData uri="http://schemas.openxmlformats.org/drawingml/2006/table">
            <a:tbl>
              <a:tblPr/>
              <a:tblGrid>
                <a:gridCol w="8641082">
                  <a:extLst>
                    <a:ext uri="{9D8B030D-6E8A-4147-A177-3AD203B41FA5}">
                      <a16:colId xmlns:a16="http://schemas.microsoft.com/office/drawing/2014/main" val="2311347076"/>
                    </a:ext>
                  </a:extLst>
                </a:gridCol>
              </a:tblGrid>
              <a:tr h="1028916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재단은 </a:t>
                      </a:r>
                      <a:r>
                        <a:rPr lang="en-US" altLang="ko-KR" sz="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&lt;</a:t>
                      </a:r>
                      <a:r>
                        <a:rPr lang="ko-KR" altLang="en-US" sz="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영</a:t>
                      </a:r>
                      <a:r>
                        <a:rPr lang="en-US" altLang="ko-KR" sz="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英</a:t>
                      </a:r>
                      <a:r>
                        <a:rPr lang="en-US" altLang="ko-KR" sz="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r>
                        <a:rPr lang="ko-KR" altLang="en-US" sz="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광합성 프로젝트</a:t>
                      </a:r>
                      <a:r>
                        <a:rPr lang="en-US" altLang="ko-KR" sz="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&gt; </a:t>
                      </a:r>
                      <a:r>
                        <a:rPr lang="ko-KR" altLang="en-US" sz="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공모를 위해서 아래와 같이 개인정보를 수집하고자 합니다</a:t>
                      </a:r>
                      <a:r>
                        <a:rPr lang="en-US" altLang="ko-KR" sz="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lang="ko-KR" altLang="en-US" sz="800" kern="0" spc="0" dirty="0" smtClean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 </a:t>
                      </a:r>
                      <a:r>
                        <a:rPr lang="ko-KR" altLang="en-US" sz="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수집</a:t>
                      </a:r>
                      <a:r>
                        <a:rPr lang="en-US" altLang="ko-KR" sz="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·</a:t>
                      </a:r>
                      <a:r>
                        <a:rPr lang="ko-KR" altLang="en-US" sz="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이용 목적</a:t>
                      </a:r>
                      <a:r>
                        <a:rPr lang="en-US" altLang="ko-KR" sz="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2020 </a:t>
                      </a:r>
                      <a:r>
                        <a:rPr lang="ko-KR" altLang="en-US" sz="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영등포문화재단 </a:t>
                      </a:r>
                      <a:r>
                        <a:rPr lang="en-US" altLang="ko-KR" sz="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&lt;</a:t>
                      </a:r>
                      <a:r>
                        <a:rPr lang="ko-KR" altLang="en-US" sz="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영</a:t>
                      </a:r>
                      <a:r>
                        <a:rPr lang="en-US" altLang="ko-KR" sz="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英</a:t>
                      </a:r>
                      <a:r>
                        <a:rPr lang="en-US" altLang="ko-KR" sz="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r>
                        <a:rPr lang="ko-KR" altLang="en-US" sz="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광합성 프로젝트</a:t>
                      </a:r>
                      <a:r>
                        <a:rPr lang="en-US" altLang="ko-KR" sz="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&gt; </a:t>
                      </a:r>
                      <a:r>
                        <a:rPr lang="ko-KR" altLang="en-US" sz="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지원 신청</a:t>
                      </a:r>
                      <a:endParaRPr lang="ko-KR" altLang="en-US" sz="800" kern="0" spc="0" dirty="0" smtClean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2. </a:t>
                      </a:r>
                      <a:r>
                        <a:rPr lang="ko-KR" altLang="en-US" sz="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수집하려는 개인정보 항목</a:t>
                      </a:r>
                      <a:r>
                        <a:rPr lang="en-US" altLang="ko-KR" sz="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성명</a:t>
                      </a:r>
                      <a:r>
                        <a:rPr lang="en-US" altLang="ko-KR" sz="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생년월일</a:t>
                      </a:r>
                      <a:r>
                        <a:rPr lang="en-US" altLang="ko-KR" sz="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전화번호</a:t>
                      </a:r>
                      <a:r>
                        <a:rPr lang="en-US" altLang="ko-KR" sz="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이메일</a:t>
                      </a:r>
                      <a:r>
                        <a:rPr lang="en-US" altLang="ko-KR" sz="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주소 등 </a:t>
                      </a:r>
                      <a:endParaRPr lang="ko-KR" altLang="en-US" sz="800" kern="0" spc="0" dirty="0" smtClean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3. </a:t>
                      </a:r>
                      <a:r>
                        <a:rPr lang="ko-KR" altLang="en-US" sz="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개인정보의 보유 및 이용기간</a:t>
                      </a:r>
                      <a:r>
                        <a:rPr lang="en-US" altLang="ko-KR" sz="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사업 종료 후 </a:t>
                      </a:r>
                      <a:r>
                        <a:rPr lang="en-US" altLang="ko-KR" sz="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r>
                        <a:rPr lang="ko-KR" altLang="en-US" sz="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년</a:t>
                      </a:r>
                      <a:endParaRPr lang="ko-KR" altLang="en-US" sz="800" kern="0" spc="0" dirty="0" smtClean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4. </a:t>
                      </a:r>
                      <a:r>
                        <a:rPr lang="ko-KR" altLang="en-US" sz="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개인정보 수집 동의에 거부하실 수 있으며</a:t>
                      </a:r>
                      <a:r>
                        <a:rPr lang="en-US" altLang="ko-KR" sz="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동의 거부 시 지원하실 수 없습니다</a:t>
                      </a:r>
                      <a:r>
                        <a:rPr lang="en-US" altLang="ko-KR" sz="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●위 내용을 숙지하였으며</a:t>
                      </a: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해당 내용에 동의합니다</a:t>
                      </a:r>
                      <a:r>
                        <a:rPr lang="en-US" altLang="ko-KR" sz="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r>
                        <a:rPr lang="ko-KR" altLang="en-US" sz="800" kern="0" spc="0" baseline="0" dirty="0" smtClean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+mn-ea"/>
                        </a:rPr>
                        <a:t>                                          </a:t>
                      </a:r>
                      <a:r>
                        <a:rPr lang="ko-KR" altLang="en-US" sz="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동의함 </a:t>
                      </a: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 </a:t>
                      </a:r>
                      <a:r>
                        <a:rPr lang="en-US" altLang="ko-KR" sz="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r>
                        <a:rPr lang="ko-KR" altLang="en-US" sz="800" kern="0" spc="0" baseline="0" dirty="0" smtClean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+mn-ea"/>
                        </a:rPr>
                        <a:t>             </a:t>
                      </a:r>
                      <a:r>
                        <a:rPr lang="ko-KR" altLang="en-US" sz="800" kern="0" spc="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동의안함</a:t>
                      </a:r>
                      <a:r>
                        <a:rPr lang="ko-KR" altLang="en-US" sz="8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 )</a:t>
                      </a: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4933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87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5182" y="321936"/>
            <a:ext cx="2029723" cy="442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275" dirty="0">
                <a:latin typeface="a옛날목욕탕B" panose="02020600000000000000" pitchFamily="18" charset="-127"/>
                <a:ea typeface="a옛날목욕탕B" panose="02020600000000000000" pitchFamily="18" charset="-127"/>
              </a:rPr>
              <a:t>01. </a:t>
            </a:r>
            <a:r>
              <a:rPr lang="ko-KR" altLang="en-US" sz="2275" dirty="0">
                <a:latin typeface="a옛날목욕탕B" panose="02020600000000000000" pitchFamily="18" charset="-127"/>
                <a:ea typeface="a옛날목욕탕B" panose="02020600000000000000" pitchFamily="18" charset="-127"/>
              </a:rPr>
              <a:t>자기소개서</a:t>
            </a:r>
            <a:endParaRPr lang="ko-KR" altLang="en-US" sz="2275" dirty="0">
              <a:latin typeface="a옛날목욕탕B" panose="02020600000000000000" pitchFamily="18" charset="-127"/>
              <a:ea typeface="a옛날목욕탕B" panose="02020600000000000000" pitchFamily="18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487112" y="863125"/>
            <a:ext cx="8938901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213218" y="3102126"/>
            <a:ext cx="33329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dirty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dirty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사이즈 </a:t>
            </a:r>
            <a:r>
              <a:rPr lang="en-US" altLang="ko-KR" dirty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dirty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제목 기재 필수</a:t>
            </a:r>
            <a:endParaRPr lang="en-US" altLang="ko-KR" dirty="0">
              <a:solidFill>
                <a:srgbClr val="0000FF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ko-KR" altLang="en-US" dirty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폰트</a:t>
            </a:r>
            <a:r>
              <a:rPr lang="en-US" altLang="ko-KR" dirty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dirty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디자인 등 전체 변경가능</a:t>
            </a:r>
            <a:endParaRPr lang="ko-KR" alt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42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5181" y="321936"/>
            <a:ext cx="1757212" cy="442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275" dirty="0">
                <a:latin typeface="a옛날목욕탕B" panose="02020600000000000000" pitchFamily="18" charset="-127"/>
                <a:ea typeface="a옛날목욕탕B" panose="02020600000000000000" pitchFamily="18" charset="-127"/>
              </a:rPr>
              <a:t>02. </a:t>
            </a:r>
            <a:r>
              <a:rPr lang="ko-KR" altLang="en-US" sz="2275" dirty="0">
                <a:latin typeface="a옛날목욕탕B" panose="02020600000000000000" pitchFamily="18" charset="-127"/>
                <a:ea typeface="a옛날목욕탕B" panose="02020600000000000000" pitchFamily="18" charset="-127"/>
              </a:rPr>
              <a:t>주요활동</a:t>
            </a:r>
          </a:p>
        </p:txBody>
      </p:sp>
      <p:cxnSp>
        <p:nvCxnSpPr>
          <p:cNvPr id="3" name="직선 연결선 2"/>
          <p:cNvCxnSpPr/>
          <p:nvPr/>
        </p:nvCxnSpPr>
        <p:spPr>
          <a:xfrm>
            <a:off x="487112" y="863125"/>
            <a:ext cx="8938901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213218" y="3102126"/>
            <a:ext cx="33329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dirty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dirty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사이즈 </a:t>
            </a:r>
            <a:r>
              <a:rPr lang="en-US" altLang="ko-KR" dirty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dirty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제목 기재 필수</a:t>
            </a:r>
            <a:endParaRPr lang="en-US" altLang="ko-KR" dirty="0">
              <a:solidFill>
                <a:srgbClr val="0000FF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ko-KR" altLang="en-US" dirty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폰트</a:t>
            </a:r>
            <a:r>
              <a:rPr lang="en-US" altLang="ko-KR" dirty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dirty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디자인 등 전체 변경가능</a:t>
            </a:r>
            <a:endParaRPr lang="ko-KR" alt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90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5181" y="321936"/>
            <a:ext cx="4445448" cy="442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275" dirty="0">
                <a:latin typeface="a옛날목욕탕B" panose="02020600000000000000" pitchFamily="18" charset="-127"/>
                <a:ea typeface="a옛날목욕탕B" panose="02020600000000000000" pitchFamily="18" charset="-127"/>
              </a:rPr>
              <a:t>03. </a:t>
            </a:r>
            <a:r>
              <a:rPr lang="ko-KR" altLang="en-US" sz="2275" dirty="0">
                <a:latin typeface="a옛날목욕탕B" panose="02020600000000000000" pitchFamily="18" charset="-127"/>
                <a:ea typeface="a옛날목욕탕B" panose="02020600000000000000" pitchFamily="18" charset="-127"/>
              </a:rPr>
              <a:t>예술가로서 단기</a:t>
            </a:r>
            <a:r>
              <a:rPr lang="en-US" altLang="ko-KR" sz="2275" dirty="0">
                <a:latin typeface="a옛날목욕탕B" panose="02020600000000000000" pitchFamily="18" charset="-127"/>
                <a:ea typeface="a옛날목욕탕B" panose="02020600000000000000" pitchFamily="18" charset="-127"/>
              </a:rPr>
              <a:t>, </a:t>
            </a:r>
            <a:r>
              <a:rPr lang="ko-KR" altLang="en-US" sz="2275" dirty="0">
                <a:latin typeface="a옛날목욕탕B" panose="02020600000000000000" pitchFamily="18" charset="-127"/>
                <a:ea typeface="a옛날목욕탕B" panose="02020600000000000000" pitchFamily="18" charset="-127"/>
              </a:rPr>
              <a:t>장기적인 비전</a:t>
            </a:r>
            <a:endParaRPr lang="ko-KR" altLang="en-US" sz="2275" dirty="0">
              <a:latin typeface="a옛날목욕탕B" panose="02020600000000000000" pitchFamily="18" charset="-127"/>
              <a:ea typeface="a옛날목욕탕B" panose="02020600000000000000" pitchFamily="18" charset="-127"/>
            </a:endParaRPr>
          </a:p>
        </p:txBody>
      </p:sp>
      <p:cxnSp>
        <p:nvCxnSpPr>
          <p:cNvPr id="3" name="직선 연결선 2"/>
          <p:cNvCxnSpPr/>
          <p:nvPr/>
        </p:nvCxnSpPr>
        <p:spPr>
          <a:xfrm>
            <a:off x="487112" y="863125"/>
            <a:ext cx="8938901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213218" y="3102126"/>
            <a:ext cx="33329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dirty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dirty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사이즈 </a:t>
            </a:r>
            <a:r>
              <a:rPr lang="en-US" altLang="ko-KR" dirty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dirty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제목 기재 필수</a:t>
            </a:r>
            <a:endParaRPr lang="en-US" altLang="ko-KR" dirty="0">
              <a:solidFill>
                <a:srgbClr val="0000FF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ko-KR" altLang="en-US" dirty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폰트</a:t>
            </a:r>
            <a:r>
              <a:rPr lang="en-US" altLang="ko-KR" dirty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dirty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디자인 등 전체 변경가능</a:t>
            </a:r>
            <a:endParaRPr lang="ko-KR" alt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0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5182" y="321936"/>
            <a:ext cx="4208203" cy="442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275" dirty="0">
                <a:latin typeface="a옛날목욕탕B" panose="02020600000000000000" pitchFamily="18" charset="-127"/>
                <a:ea typeface="a옛날목욕탕B" panose="02020600000000000000" pitchFamily="18" charset="-127"/>
              </a:rPr>
              <a:t>04. </a:t>
            </a:r>
            <a:r>
              <a:rPr lang="ko-KR" altLang="en-US" sz="2275" dirty="0">
                <a:latin typeface="a옛날목욕탕B" panose="02020600000000000000" pitchFamily="18" charset="-127"/>
                <a:ea typeface="a옛날목욕탕B" panose="02020600000000000000" pitchFamily="18" charset="-127"/>
              </a:rPr>
              <a:t>로컬 또는 영등포에 대한 생각</a:t>
            </a:r>
            <a:endParaRPr lang="ko-KR" altLang="en-US" sz="2275" dirty="0">
              <a:latin typeface="a옛날목욕탕B" panose="02020600000000000000" pitchFamily="18" charset="-127"/>
              <a:ea typeface="a옛날목욕탕B" panose="02020600000000000000" pitchFamily="18" charset="-127"/>
            </a:endParaRPr>
          </a:p>
        </p:txBody>
      </p:sp>
      <p:cxnSp>
        <p:nvCxnSpPr>
          <p:cNvPr id="3" name="직선 연결선 2"/>
          <p:cNvCxnSpPr/>
          <p:nvPr/>
        </p:nvCxnSpPr>
        <p:spPr>
          <a:xfrm>
            <a:off x="487112" y="863125"/>
            <a:ext cx="8938901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213218" y="3102126"/>
            <a:ext cx="33329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dirty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dirty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사이즈 </a:t>
            </a:r>
            <a:r>
              <a:rPr lang="en-US" altLang="ko-KR" dirty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dirty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제목 기재 필수</a:t>
            </a:r>
            <a:endParaRPr lang="en-US" altLang="ko-KR" dirty="0">
              <a:solidFill>
                <a:srgbClr val="0000FF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ko-KR" altLang="en-US" dirty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폰트</a:t>
            </a:r>
            <a:r>
              <a:rPr lang="en-US" altLang="ko-KR" dirty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dirty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디자인 등 전체 변경가능</a:t>
            </a:r>
            <a:endParaRPr lang="ko-KR" alt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35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5182" y="321936"/>
            <a:ext cx="7443063" cy="442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275" dirty="0">
                <a:latin typeface="a옛날목욕탕B" panose="02020600000000000000" pitchFamily="18" charset="-127"/>
                <a:ea typeface="a옛날목욕탕B" panose="02020600000000000000" pitchFamily="18" charset="-127"/>
              </a:rPr>
              <a:t>05. &lt;</a:t>
            </a:r>
            <a:r>
              <a:rPr lang="ko-KR" altLang="en-US" sz="2275" dirty="0">
                <a:latin typeface="a옛날목욕탕B" panose="02020600000000000000" pitchFamily="18" charset="-127"/>
                <a:ea typeface="a옛날목욕탕B" panose="02020600000000000000" pitchFamily="18" charset="-127"/>
              </a:rPr>
              <a:t>영</a:t>
            </a:r>
            <a:r>
              <a:rPr lang="en-US" altLang="ko-KR" sz="2275" dirty="0">
                <a:latin typeface="a옛날목욕탕B" panose="02020600000000000000" pitchFamily="18" charset="-127"/>
                <a:ea typeface="a옛날목욕탕B" panose="02020600000000000000" pitchFamily="18" charset="-127"/>
              </a:rPr>
              <a:t>(</a:t>
            </a:r>
            <a:r>
              <a:rPr lang="ko-KR" altLang="en-US" sz="2275" dirty="0">
                <a:latin typeface="a옛날목욕탕B" panose="02020600000000000000" pitchFamily="18" charset="-127"/>
                <a:ea typeface="a옛날목욕탕B" panose="02020600000000000000" pitchFamily="18" charset="-127"/>
              </a:rPr>
              <a:t>英</a:t>
            </a:r>
            <a:r>
              <a:rPr lang="en-US" altLang="ko-KR" sz="2275" dirty="0">
                <a:latin typeface="a옛날목욕탕B" panose="02020600000000000000" pitchFamily="18" charset="-127"/>
                <a:ea typeface="a옛날목욕탕B" panose="02020600000000000000" pitchFamily="18" charset="-127"/>
              </a:rPr>
              <a:t>)</a:t>
            </a:r>
            <a:r>
              <a:rPr lang="ko-KR" altLang="en-US" sz="2275" dirty="0">
                <a:latin typeface="a옛날목욕탕B" panose="02020600000000000000" pitchFamily="18" charset="-127"/>
                <a:ea typeface="a옛날목욕탕B" panose="02020600000000000000" pitchFamily="18" charset="-127"/>
              </a:rPr>
              <a:t>광합성프로젝트</a:t>
            </a:r>
            <a:r>
              <a:rPr lang="en-US" altLang="ko-KR" sz="2275" dirty="0">
                <a:latin typeface="a옛날목욕탕B" panose="02020600000000000000" pitchFamily="18" charset="-127"/>
                <a:ea typeface="a옛날목욕탕B" panose="02020600000000000000" pitchFamily="18" charset="-127"/>
              </a:rPr>
              <a:t>&gt;</a:t>
            </a:r>
            <a:r>
              <a:rPr lang="ko-KR" altLang="en-US" sz="2275" dirty="0">
                <a:latin typeface="a옛날목욕탕B" panose="02020600000000000000" pitchFamily="18" charset="-127"/>
                <a:ea typeface="a옛날목욕탕B" panose="02020600000000000000" pitchFamily="18" charset="-127"/>
              </a:rPr>
              <a:t>를 통해 희망하는 활동과 </a:t>
            </a:r>
            <a:r>
              <a:rPr lang="ko-KR" altLang="en-US" sz="2275" dirty="0" err="1">
                <a:latin typeface="a옛날목욕탕B" panose="02020600000000000000" pitchFamily="18" charset="-127"/>
                <a:ea typeface="a옛날목욕탕B" panose="02020600000000000000" pitchFamily="18" charset="-127"/>
              </a:rPr>
              <a:t>기대점</a:t>
            </a:r>
            <a:endParaRPr lang="ko-KR" altLang="en-US" sz="2275" dirty="0">
              <a:latin typeface="a옛날목욕탕B" panose="02020600000000000000" pitchFamily="18" charset="-127"/>
              <a:ea typeface="a옛날목욕탕B" panose="02020600000000000000" pitchFamily="18" charset="-127"/>
            </a:endParaRPr>
          </a:p>
        </p:txBody>
      </p:sp>
      <p:cxnSp>
        <p:nvCxnSpPr>
          <p:cNvPr id="3" name="직선 연결선 2"/>
          <p:cNvCxnSpPr/>
          <p:nvPr/>
        </p:nvCxnSpPr>
        <p:spPr>
          <a:xfrm>
            <a:off x="487112" y="863125"/>
            <a:ext cx="8938901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213218" y="3102126"/>
            <a:ext cx="33329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dirty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dirty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사이즈 </a:t>
            </a:r>
            <a:r>
              <a:rPr lang="en-US" altLang="ko-KR" dirty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dirty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제목 기재 필수</a:t>
            </a:r>
            <a:endParaRPr lang="en-US" altLang="ko-KR" dirty="0">
              <a:solidFill>
                <a:srgbClr val="0000FF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ko-KR" altLang="en-US" dirty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폰트</a:t>
            </a:r>
            <a:r>
              <a:rPr lang="en-US" altLang="ko-KR" dirty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dirty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디자인 등 전체 변경가능</a:t>
            </a:r>
            <a:endParaRPr lang="ko-KR" alt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3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243</TotalTime>
  <Words>249</Words>
  <Application>Microsoft Office PowerPoint</Application>
  <PresentationFormat>A4 용지(210x297mm)</PresentationFormat>
  <Paragraphs>44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5" baseType="lpstr">
      <vt:lpstr>a옛날목욕탕B</vt:lpstr>
      <vt:lpstr>맑은 고딕</vt:lpstr>
      <vt:lpstr>바탕</vt:lpstr>
      <vt:lpstr>한양신명조</vt:lpstr>
      <vt:lpstr>함초롬바탕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218</dc:creator>
  <cp:lastModifiedBy>218</cp:lastModifiedBy>
  <cp:revision>8</cp:revision>
  <cp:lastPrinted>2020-04-14T07:40:40Z</cp:lastPrinted>
  <dcterms:created xsi:type="dcterms:W3CDTF">2020-04-14T04:25:28Z</dcterms:created>
  <dcterms:modified xsi:type="dcterms:W3CDTF">2020-04-16T12:20:10Z</dcterms:modified>
</cp:coreProperties>
</file>