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6D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DFDDC-33F8-48B3-8D11-A374928A3F8D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97850-8547-4A00-BB05-2B49FDCBFA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906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61" indent="0" algn="ctr">
              <a:buNone/>
              <a:defRPr sz="2000"/>
            </a:lvl2pPr>
            <a:lvl3pPr marL="914323" indent="0" algn="ctr">
              <a:buNone/>
              <a:defRPr sz="1800"/>
            </a:lvl3pPr>
            <a:lvl4pPr marL="1371485" indent="0" algn="ctr">
              <a:buNone/>
              <a:defRPr sz="1600"/>
            </a:lvl4pPr>
            <a:lvl5pPr marL="1828648" indent="0" algn="ctr">
              <a:buNone/>
              <a:defRPr sz="1600"/>
            </a:lvl5pPr>
            <a:lvl6pPr marL="2285808" indent="0" algn="ctr">
              <a:buNone/>
              <a:defRPr sz="1600"/>
            </a:lvl6pPr>
            <a:lvl7pPr marL="2742970" indent="0" algn="ctr">
              <a:buNone/>
              <a:defRPr sz="1600"/>
            </a:lvl7pPr>
            <a:lvl8pPr marL="3200132" indent="0" algn="ctr">
              <a:buNone/>
              <a:defRPr sz="1600"/>
            </a:lvl8pPr>
            <a:lvl9pPr marL="3657294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981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52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943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56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2" y="1709740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2" y="4589467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92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052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1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8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5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1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8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13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51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118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2" y="987429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1" indent="0">
              <a:buNone/>
              <a:defRPr sz="1400"/>
            </a:lvl2pPr>
            <a:lvl3pPr marL="914323" indent="0">
              <a:buNone/>
              <a:defRPr sz="1200"/>
            </a:lvl3pPr>
            <a:lvl4pPr marL="1371485" indent="0">
              <a:buNone/>
              <a:defRPr sz="1000"/>
            </a:lvl4pPr>
            <a:lvl5pPr marL="1828648" indent="0">
              <a:buNone/>
              <a:defRPr sz="1000"/>
            </a:lvl5pPr>
            <a:lvl6pPr marL="2285808" indent="0">
              <a:buNone/>
              <a:defRPr sz="1000"/>
            </a:lvl6pPr>
            <a:lvl7pPr marL="2742970" indent="0">
              <a:buNone/>
              <a:defRPr sz="1000"/>
            </a:lvl7pPr>
            <a:lvl8pPr marL="3200132" indent="0">
              <a:buNone/>
              <a:defRPr sz="1000"/>
            </a:lvl8pPr>
            <a:lvl9pPr marL="365729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502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2" y="987429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61" indent="0">
              <a:buNone/>
              <a:defRPr sz="2799"/>
            </a:lvl2pPr>
            <a:lvl3pPr marL="914323" indent="0">
              <a:buNone/>
              <a:defRPr sz="2401"/>
            </a:lvl3pPr>
            <a:lvl4pPr marL="1371485" indent="0">
              <a:buNone/>
              <a:defRPr sz="2000"/>
            </a:lvl4pPr>
            <a:lvl5pPr marL="1828648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1" indent="0">
              <a:buNone/>
              <a:defRPr sz="1400"/>
            </a:lvl2pPr>
            <a:lvl3pPr marL="914323" indent="0">
              <a:buNone/>
              <a:defRPr sz="1200"/>
            </a:lvl3pPr>
            <a:lvl4pPr marL="1371485" indent="0">
              <a:buNone/>
              <a:defRPr sz="1000"/>
            </a:lvl4pPr>
            <a:lvl5pPr marL="1828648" indent="0">
              <a:buNone/>
              <a:defRPr sz="1000"/>
            </a:lvl5pPr>
            <a:lvl6pPr marL="2285808" indent="0">
              <a:buNone/>
              <a:defRPr sz="1000"/>
            </a:lvl6pPr>
            <a:lvl7pPr marL="2742970" indent="0">
              <a:buNone/>
              <a:defRPr sz="1000"/>
            </a:lvl7pPr>
            <a:lvl8pPr marL="3200132" indent="0">
              <a:buNone/>
              <a:defRPr sz="1000"/>
            </a:lvl8pPr>
            <a:lvl9pPr marL="365729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98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0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0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40F6-1B9E-411D-AA64-2206AC43BC6E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7CF10-A4C4-452D-B28E-854B7BEAF6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45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23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2" indent="-228582" algn="l" defTabSz="914323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43" indent="-228582" algn="l" defTabSz="9143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5" indent="-228582" algn="l" defTabSz="9143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2" algn="l" defTabSz="9143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2" algn="l" defTabSz="9143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0" indent="-228582" algn="l" defTabSz="9143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2" algn="l" defTabSz="9143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4" indent="-228582" algn="l" defTabSz="9143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2" algn="l" defTabSz="9143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1" algn="l" defTabSz="9143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8" algn="l" defTabSz="9143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8185" y="125386"/>
            <a:ext cx="4447051" cy="442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&lt;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영</a:t>
            </a:r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(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英</a:t>
            </a:r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)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광합성프로젝트</a:t>
            </a:r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&gt; 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지원신청서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98927"/>
              </p:ext>
            </p:extLst>
          </p:nvPr>
        </p:nvGraphicFramePr>
        <p:xfrm>
          <a:off x="666572" y="697112"/>
          <a:ext cx="8648343" cy="1191260"/>
        </p:xfrm>
        <a:graphic>
          <a:graphicData uri="http://schemas.openxmlformats.org/drawingml/2006/table">
            <a:tbl>
              <a:tblPr/>
              <a:tblGrid>
                <a:gridCol w="681303">
                  <a:extLst>
                    <a:ext uri="{9D8B030D-6E8A-4147-A177-3AD203B41FA5}">
                      <a16:colId xmlns:a16="http://schemas.microsoft.com/office/drawing/2014/main" val="2174384453"/>
                    </a:ext>
                  </a:extLst>
                </a:gridCol>
                <a:gridCol w="1051231">
                  <a:extLst>
                    <a:ext uri="{9D8B030D-6E8A-4147-A177-3AD203B41FA5}">
                      <a16:colId xmlns:a16="http://schemas.microsoft.com/office/drawing/2014/main" val="2138442848"/>
                    </a:ext>
                  </a:extLst>
                </a:gridCol>
                <a:gridCol w="2994656">
                  <a:extLst>
                    <a:ext uri="{9D8B030D-6E8A-4147-A177-3AD203B41FA5}">
                      <a16:colId xmlns:a16="http://schemas.microsoft.com/office/drawing/2014/main" val="1645935777"/>
                    </a:ext>
                  </a:extLst>
                </a:gridCol>
                <a:gridCol w="1064649">
                  <a:extLst>
                    <a:ext uri="{9D8B030D-6E8A-4147-A177-3AD203B41FA5}">
                      <a16:colId xmlns:a16="http://schemas.microsoft.com/office/drawing/2014/main" val="1997540061"/>
                    </a:ext>
                  </a:extLst>
                </a:gridCol>
                <a:gridCol w="2856504">
                  <a:extLst>
                    <a:ext uri="{9D8B030D-6E8A-4147-A177-3AD203B41FA5}">
                      <a16:colId xmlns:a16="http://schemas.microsoft.com/office/drawing/2014/main" val="4132817526"/>
                    </a:ext>
                  </a:extLst>
                </a:gridCol>
              </a:tblGrid>
              <a:tr h="283083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. 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                             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130462"/>
                  </a:ext>
                </a:extLst>
              </a:tr>
              <a:tr h="2830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2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휴대전화</a:t>
                      </a:r>
                      <a:endParaRPr lang="ko-KR" altLang="en-US" sz="1100" kern="0" spc="0" dirty="0" smtClean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58"/>
                  </a:ext>
                </a:extLst>
              </a:tr>
              <a:tr h="2830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11637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세부사항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최종학력</a:t>
                      </a:r>
                      <a:r>
                        <a:rPr lang="ko-KR" altLang="en-US" sz="1000" b="0" kern="0" spc="-1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5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2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전공</a:t>
                      </a:r>
                      <a:endParaRPr lang="ko-KR" altLang="en-US" sz="1100" b="0" kern="0" spc="0" dirty="0" smtClean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183594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669615"/>
              </p:ext>
            </p:extLst>
          </p:nvPr>
        </p:nvGraphicFramePr>
        <p:xfrm>
          <a:off x="651823" y="2004505"/>
          <a:ext cx="8646001" cy="1628394"/>
        </p:xfrm>
        <a:graphic>
          <a:graphicData uri="http://schemas.openxmlformats.org/drawingml/2006/table">
            <a:tbl>
              <a:tblPr/>
              <a:tblGrid>
                <a:gridCol w="717666">
                  <a:extLst>
                    <a:ext uri="{9D8B030D-6E8A-4147-A177-3AD203B41FA5}">
                      <a16:colId xmlns:a16="http://schemas.microsoft.com/office/drawing/2014/main" val="2134561189"/>
                    </a:ext>
                  </a:extLst>
                </a:gridCol>
                <a:gridCol w="2164335">
                  <a:extLst>
                    <a:ext uri="{9D8B030D-6E8A-4147-A177-3AD203B41FA5}">
                      <a16:colId xmlns:a16="http://schemas.microsoft.com/office/drawing/2014/main" val="1688567084"/>
                    </a:ext>
                  </a:extLst>
                </a:gridCol>
                <a:gridCol w="1441000">
                  <a:extLst>
                    <a:ext uri="{9D8B030D-6E8A-4147-A177-3AD203B41FA5}">
                      <a16:colId xmlns:a16="http://schemas.microsoft.com/office/drawing/2014/main" val="316764216"/>
                    </a:ext>
                  </a:extLst>
                </a:gridCol>
                <a:gridCol w="756943">
                  <a:extLst>
                    <a:ext uri="{9D8B030D-6E8A-4147-A177-3AD203B41FA5}">
                      <a16:colId xmlns:a16="http://schemas.microsoft.com/office/drawing/2014/main" val="3556387242"/>
                    </a:ext>
                  </a:extLst>
                </a:gridCol>
                <a:gridCol w="2125057">
                  <a:extLst>
                    <a:ext uri="{9D8B030D-6E8A-4147-A177-3AD203B41FA5}">
                      <a16:colId xmlns:a16="http://schemas.microsoft.com/office/drawing/2014/main" val="502033546"/>
                    </a:ext>
                  </a:extLst>
                </a:gridCol>
                <a:gridCol w="1441000">
                  <a:extLst>
                    <a:ext uri="{9D8B030D-6E8A-4147-A177-3AD203B41FA5}">
                      <a16:colId xmlns:a16="http://schemas.microsoft.com/office/drawing/2014/main" val="587169812"/>
                    </a:ext>
                  </a:extLst>
                </a:gridCol>
              </a:tblGrid>
              <a:tr h="291973"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 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활동경력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1" i="1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(</a:t>
                      </a:r>
                      <a:r>
                        <a:rPr lang="ko-KR" altLang="en-US" sz="1000" b="1" i="1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필요시 별도 포트폴리오 제출</a:t>
                      </a:r>
                      <a:r>
                        <a:rPr lang="en-US" altLang="ko-KR" sz="1000" b="1" i="1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)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  <a:ea typeface="맑은 고딕" panose="020B0503020000020004" pitchFamily="50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408462"/>
                  </a:ext>
                </a:extLst>
              </a:tr>
              <a:tr h="3093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진행기간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프로젝트 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23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역할</a:t>
                      </a:r>
                      <a:endParaRPr lang="ko-KR" altLang="en-US" sz="800" kern="0" spc="0" dirty="0" smtClean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진행기간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프로젝트 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23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역할</a:t>
                      </a:r>
                      <a:endParaRPr lang="ko-KR" altLang="en-US" sz="800" kern="0" spc="0" dirty="0" smtClean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205245"/>
                  </a:ext>
                </a:extLst>
              </a:tr>
              <a:tr h="2359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2334338"/>
                  </a:ext>
                </a:extLst>
              </a:tr>
              <a:tr h="2359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9702596"/>
                  </a:ext>
                </a:extLst>
              </a:tr>
              <a:tr h="2359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796499"/>
                  </a:ext>
                </a:extLst>
              </a:tr>
              <a:tr h="2359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8934135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68064"/>
              </p:ext>
            </p:extLst>
          </p:nvPr>
        </p:nvGraphicFramePr>
        <p:xfrm>
          <a:off x="640935" y="3775260"/>
          <a:ext cx="8648344" cy="1496718"/>
        </p:xfrm>
        <a:graphic>
          <a:graphicData uri="http://schemas.openxmlformats.org/drawingml/2006/table">
            <a:tbl>
              <a:tblPr/>
              <a:tblGrid>
                <a:gridCol w="8648344">
                  <a:extLst>
                    <a:ext uri="{9D8B030D-6E8A-4147-A177-3AD203B41FA5}">
                      <a16:colId xmlns:a16="http://schemas.microsoft.com/office/drawing/2014/main" val="2371872239"/>
                    </a:ext>
                  </a:extLst>
                </a:gridCol>
              </a:tblGrid>
              <a:tr h="220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英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광합성프로젝트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통해 희망하는 활동과 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기대점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742821"/>
                  </a:ext>
                </a:extLst>
              </a:tr>
              <a:tr h="12429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i="1" kern="0" spc="0" dirty="0" smtClean="0">
                          <a:solidFill>
                            <a:srgbClr val="999999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요약</a:t>
                      </a:r>
                      <a:r>
                        <a:rPr lang="en-US" altLang="ko-KR" sz="1000" i="1" kern="0" spc="0" dirty="0">
                          <a:solidFill>
                            <a:srgbClr val="999999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(5</a:t>
                      </a:r>
                      <a:r>
                        <a:rPr lang="ko-KR" altLang="en-US" sz="1000" i="1" kern="0" spc="0" dirty="0">
                          <a:solidFill>
                            <a:srgbClr val="999999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줄 이내</a:t>
                      </a:r>
                      <a:r>
                        <a:rPr lang="en-US" altLang="ko-KR" sz="1000" i="1" kern="0" spc="0" dirty="0">
                          <a:solidFill>
                            <a:srgbClr val="999999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594154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91090"/>
              </p:ext>
            </p:extLst>
          </p:nvPr>
        </p:nvGraphicFramePr>
        <p:xfrm>
          <a:off x="648197" y="5512038"/>
          <a:ext cx="8641082" cy="1028916"/>
        </p:xfrm>
        <a:graphic>
          <a:graphicData uri="http://schemas.openxmlformats.org/drawingml/2006/table">
            <a:tbl>
              <a:tblPr/>
              <a:tblGrid>
                <a:gridCol w="8641082">
                  <a:extLst>
                    <a:ext uri="{9D8B030D-6E8A-4147-A177-3AD203B41FA5}">
                      <a16:colId xmlns:a16="http://schemas.microsoft.com/office/drawing/2014/main" val="2311347076"/>
                    </a:ext>
                  </a:extLst>
                </a:gridCol>
              </a:tblGrid>
              <a:tr h="102891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재단은 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英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광합성 프로젝트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공모를 위해서 아래와 같이 개인정보를 수집하고자 합니다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800" kern="0" spc="0" dirty="0" smtClean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이용 목적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2020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영등포문화재단 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英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광합성 프로젝트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 신청</a:t>
                      </a:r>
                      <a:endParaRPr lang="ko-KR" altLang="en-US" sz="800" kern="0" spc="0" dirty="0" smtClean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수집하려는 개인정보 항목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전화번호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 등 </a:t>
                      </a:r>
                      <a:endParaRPr lang="ko-KR" altLang="en-US" sz="800" kern="0" spc="0" dirty="0" smtClean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개인정보의 보유 및 이용기간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종료 후 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endParaRPr lang="ko-KR" altLang="en-US" sz="800" kern="0" spc="0" dirty="0" smtClean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수집 동의에 거부하실 수 있으며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동의 거부 시 지원하실 수 없습니다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●위 내용을 숙지하였으며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내용에 동의합니다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+mn-ea"/>
                        </a:rPr>
                        <a:t>                                          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동의함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+mn-ea"/>
                        </a:rPr>
                        <a:t>             </a:t>
                      </a:r>
                      <a:r>
                        <a:rPr lang="ko-KR" altLang="en-US" sz="80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동의안함</a:t>
                      </a: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493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8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182" y="321936"/>
            <a:ext cx="2029723" cy="442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01. 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자기소개서</a:t>
            </a:r>
            <a:endParaRPr lang="ko-KR" altLang="en-US" sz="2275" dirty="0">
              <a:latin typeface="a옛날목욕탕B" panose="02020600000000000000" pitchFamily="18" charset="-127"/>
              <a:ea typeface="a옛날목욕탕B" panose="02020600000000000000" pitchFamily="18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487112" y="863125"/>
            <a:ext cx="8938901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13218" y="3102126"/>
            <a:ext cx="3332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사이즈 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제목 기재 필수</a:t>
            </a:r>
            <a:endParaRPr lang="en-US" altLang="ko-KR" dirty="0">
              <a:solidFill>
                <a:srgbClr val="0000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폰트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디자인 등 전체 변경가능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181" y="321936"/>
            <a:ext cx="1757212" cy="442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02. 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주요활동</a:t>
            </a:r>
          </a:p>
        </p:txBody>
      </p:sp>
      <p:cxnSp>
        <p:nvCxnSpPr>
          <p:cNvPr id="3" name="직선 연결선 2"/>
          <p:cNvCxnSpPr/>
          <p:nvPr/>
        </p:nvCxnSpPr>
        <p:spPr>
          <a:xfrm>
            <a:off x="487112" y="863125"/>
            <a:ext cx="8938901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13218" y="3102126"/>
            <a:ext cx="3332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사이즈 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제목 기재 필수</a:t>
            </a:r>
            <a:endParaRPr lang="en-US" altLang="ko-KR" dirty="0">
              <a:solidFill>
                <a:srgbClr val="0000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폰트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디자인 등 전체 변경가능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9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181" y="321936"/>
            <a:ext cx="4445448" cy="442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03. 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예술가로서 단기</a:t>
            </a:r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, 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장기적인 비전</a:t>
            </a:r>
            <a:endParaRPr lang="ko-KR" altLang="en-US" sz="2275" dirty="0">
              <a:latin typeface="a옛날목욕탕B" panose="02020600000000000000" pitchFamily="18" charset="-127"/>
              <a:ea typeface="a옛날목욕탕B" panose="02020600000000000000" pitchFamily="18" charset="-127"/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487112" y="863125"/>
            <a:ext cx="8938901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13218" y="3102126"/>
            <a:ext cx="3332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사이즈 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제목 기재 필수</a:t>
            </a:r>
            <a:endParaRPr lang="en-US" altLang="ko-KR" dirty="0">
              <a:solidFill>
                <a:srgbClr val="0000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폰트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디자인 등 전체 변경가능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182" y="321936"/>
            <a:ext cx="4208203" cy="442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04. 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로컬 또는 영등포에 대한 생각</a:t>
            </a:r>
            <a:endParaRPr lang="ko-KR" altLang="en-US" sz="2275" dirty="0">
              <a:latin typeface="a옛날목욕탕B" panose="02020600000000000000" pitchFamily="18" charset="-127"/>
              <a:ea typeface="a옛날목욕탕B" panose="02020600000000000000" pitchFamily="18" charset="-127"/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487112" y="863125"/>
            <a:ext cx="8938901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13218" y="3102126"/>
            <a:ext cx="3332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사이즈 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제목 기재 필수</a:t>
            </a:r>
            <a:endParaRPr lang="en-US" altLang="ko-KR" dirty="0">
              <a:solidFill>
                <a:srgbClr val="0000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폰트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디자인 등 전체 변경가능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182" y="321936"/>
            <a:ext cx="7443063" cy="442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05. &lt;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영</a:t>
            </a:r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(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英</a:t>
            </a:r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)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광합성프로젝트</a:t>
            </a:r>
            <a:r>
              <a:rPr lang="en-US" altLang="ko-KR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&gt;</a:t>
            </a:r>
            <a:r>
              <a:rPr lang="ko-KR" altLang="en-US" sz="2275" dirty="0">
                <a:latin typeface="a옛날목욕탕B" panose="02020600000000000000" pitchFamily="18" charset="-127"/>
                <a:ea typeface="a옛날목욕탕B" panose="02020600000000000000" pitchFamily="18" charset="-127"/>
              </a:rPr>
              <a:t>를 통해 희망하는 활동과 </a:t>
            </a:r>
            <a:r>
              <a:rPr lang="ko-KR" altLang="en-US" sz="2275" dirty="0" err="1">
                <a:latin typeface="a옛날목욕탕B" panose="02020600000000000000" pitchFamily="18" charset="-127"/>
                <a:ea typeface="a옛날목욕탕B" panose="02020600000000000000" pitchFamily="18" charset="-127"/>
              </a:rPr>
              <a:t>기대점</a:t>
            </a:r>
            <a:endParaRPr lang="ko-KR" altLang="en-US" sz="2275" dirty="0">
              <a:latin typeface="a옛날목욕탕B" panose="02020600000000000000" pitchFamily="18" charset="-127"/>
              <a:ea typeface="a옛날목욕탕B" panose="02020600000000000000" pitchFamily="18" charset="-127"/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487112" y="863125"/>
            <a:ext cx="8938901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13218" y="3102126"/>
            <a:ext cx="3332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사이즈 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제목 기재 필수</a:t>
            </a:r>
            <a:endParaRPr lang="en-US" altLang="ko-KR" dirty="0">
              <a:solidFill>
                <a:srgbClr val="0000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폰트</a:t>
            </a:r>
            <a:r>
              <a:rPr lang="en-US" altLang="ko-KR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디자인 등 전체 변경가능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249</Words>
  <Application>Microsoft Office PowerPoint</Application>
  <PresentationFormat>A4 용지(210x297mm)</PresentationFormat>
  <Paragraphs>44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a옛날목욕탕B</vt:lpstr>
      <vt:lpstr>맑은 고딕</vt:lpstr>
      <vt:lpstr>바탕</vt:lpstr>
      <vt:lpstr>한양신명조</vt:lpstr>
      <vt:lpstr>함초롬바탕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218</dc:creator>
  <cp:lastModifiedBy>218</cp:lastModifiedBy>
  <cp:revision>8</cp:revision>
  <cp:lastPrinted>2020-04-14T07:40:40Z</cp:lastPrinted>
  <dcterms:created xsi:type="dcterms:W3CDTF">2020-04-14T04:25:28Z</dcterms:created>
  <dcterms:modified xsi:type="dcterms:W3CDTF">2020-04-16T12:20:10Z</dcterms:modified>
</cp:coreProperties>
</file>