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79" r:id="rId3"/>
    <p:sldId id="283" r:id="rId4"/>
    <p:sldId id="259" r:id="rId5"/>
    <p:sldId id="260" r:id="rId6"/>
    <p:sldId id="272" r:id="rId7"/>
    <p:sldId id="274" r:id="rId8"/>
    <p:sldId id="282" r:id="rId9"/>
    <p:sldId id="275" r:id="rId10"/>
    <p:sldId id="266" r:id="rId11"/>
    <p:sldId id="280" r:id="rId12"/>
    <p:sldId id="276" r:id="rId13"/>
    <p:sldId id="277" r:id="rId14"/>
  </p:sldIdLst>
  <p:sldSz cx="12192000" cy="6858000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A2"/>
    <a:srgbClr val="0000CC"/>
    <a:srgbClr val="D2E9F7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7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74495-13D2-449E-9D9E-0855ACBD8CA0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758F59-E297-4393-8977-7C7C81C5C7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3320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Google Shape;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1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7" name="Google Shape;11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232063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Google Shape;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408606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Google Shape;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981213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Google Shape;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58154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Google Shape;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299944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Google Shape;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735544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1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7" name="Google Shape;11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1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7" name="Google Shape;11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753613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1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7" name="Google Shape;11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699049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0DB688-8D3D-4FDF-A5C1-5798877B3D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1DC1E80-F015-4B9F-A487-018E38C6E4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8BD1F9C-BE5E-47A1-B744-AFECCA47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1FA0A1D-7FED-452D-A559-EACB35C62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1B3B100-8928-4E65-8FBC-C1C71FB2C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744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60D05D-E9F0-41A1-8E0A-5F93115B9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BB9E654-1522-4A87-947B-DC91490BF9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FE7732F-1635-48FE-AA5E-9911FC9BA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F5C6599-3BD9-4C9C-9006-5FB98BCA5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1E280C0-3133-4089-A2E3-7C8168E4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1907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76F9635-5363-48D7-99CD-1BE102B66B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6B08F0D-E793-40C9-A7AF-83CBCAB84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BC0398F-3FE8-4812-8935-7F59E504E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33F4953-E8D7-4D66-B195-8ECAB1BF3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F54CC6-6411-4BD2-975D-2D72B9AF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0556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">
  <p:cSld name="내용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4"/>
          <p:cNvSpPr txBox="1">
            <a:spLocks noGrp="1"/>
          </p:cNvSpPr>
          <p:nvPr>
            <p:ph type="title"/>
          </p:nvPr>
        </p:nvSpPr>
        <p:spPr>
          <a:xfrm>
            <a:off x="345829" y="116632"/>
            <a:ext cx="8283486" cy="506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anum Gothic"/>
              <a:buNone/>
              <a:defRPr sz="2400" b="1"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11236570" y="328613"/>
            <a:ext cx="393396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ko-KR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828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DDE005-0D3E-4321-8CB6-4F58BAE2C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40A4E48-3A0B-4AA6-8D8B-649FF26B48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80CE444-205C-4ABC-B0DC-4C9B8C4F9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BCB2CD-BF7D-4FDA-861C-C58D2D889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E8774C7-13A3-43B7-87BF-FDB8836ED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757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771C911-762A-4417-90DA-46702FD53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E25D37E-37C3-4B78-BE39-23FC0A371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F432B62-C384-4146-9729-FF457E76D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39CDCD0-D161-47E9-BC27-040C81304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07A3B55-7F73-4E02-918C-3EED5398E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2285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B08C2C-69D2-47AC-895F-FEB16F997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B63731B-13A5-47BF-96E1-FF58F5A294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49D49CD-6A0A-4FBC-BA04-238E1BB523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31B0F89-8414-4B9B-A13C-5A0083E7A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4E95813-3092-454F-9D6D-0867314AC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E5F76BD-652A-4A71-A226-0068E2920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5900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E6C4A2-EE8D-42D8-A794-3D50C8E8F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4D2854-1574-4619-849C-96E037F46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B9D1407-9D2B-4F13-8548-81BB98B919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2B9F6D3-3B97-4C98-B691-4389494BD3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99F12B7-4298-4F70-B910-1C6AD2515D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5263F78-8027-48D9-A270-A2D6A77B9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FE1832B-196F-4065-A4E0-95B9B8A27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5A2E49A-3C67-4BD4-A969-837AE24E3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9946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552846-D949-4FC2-942C-7360CF9CF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CEB0CE5-8319-4A2B-9473-2C6DCD861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56FC927-C076-4ADA-BE5E-BF6D030BC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E959BEB-A0AC-4DAD-9926-135B27FD3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8374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25C5093-E413-4E29-886F-89E3B8F52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E8AB771-AB80-40E9-A4A4-E22902082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1A52C5D-57CD-4628-8B89-7C4BC3DBB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0549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5BD7A6-B1A2-4E9E-9BAD-735959F44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97B1A23-A03B-4634-9D84-AB7C593BD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E7CE472-FB24-46F6-9CF4-AAC81F658B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4E9A298-A3D5-4A61-9AC9-BC554462C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1D5E60B-F8B8-4AD4-B62B-9788012DC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77DB0F4-D23F-4C6A-A3D6-CDE1B0ED9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7053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38086B-FF55-4712-828E-1D5C98E25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FEFF1AA-11D4-4DB4-9FD3-7EF2FF1FCB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F6B55C6-CB16-480A-80B9-C2EE38A04A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88AD845-FBEE-458B-B5D0-054EEA0A5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40E6484-1481-436A-B6A6-B0B4B466F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FE8B7C1-6248-49AE-9F7F-85610BB7C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6721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42F1417-E474-4DF8-AAA4-3B29CF3EA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FDB3675-A9A2-4E21-A72D-C26D41E08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7BA8AFD-8633-4853-99A3-9050E75D41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0C9A575-A0BA-40D8-A6F7-0BAAF29689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AA732A4-47E4-4AAA-ACF3-BB235BF9A7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8647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oolsool@ydpcf.or.kr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1;p1">
            <a:extLst>
              <a:ext uri="{FF2B5EF4-FFF2-40B4-BE49-F238E27FC236}">
                <a16:creationId xmlns:a16="http://schemas.microsoft.com/office/drawing/2014/main" id="{F2664501-AEB5-45AE-8A5B-A460F83507EC}"/>
              </a:ext>
            </a:extLst>
          </p:cNvPr>
          <p:cNvSpPr txBox="1"/>
          <p:nvPr/>
        </p:nvSpPr>
        <p:spPr>
          <a:xfrm>
            <a:off x="2199597" y="1551765"/>
            <a:ext cx="7792804" cy="1266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3950" tIns="41975" rIns="83950" bIns="41975" anchor="t" anchorCtr="0">
            <a:spAutoFit/>
          </a:bodyPr>
          <a:lstStyle/>
          <a:p>
            <a:pPr marL="0" marR="0" indent="0" algn="ctr" fontAlgn="base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3200" b="1" kern="0" spc="-50" dirty="0" err="1">
                <a:solidFill>
                  <a:srgbClr val="000000"/>
                </a:solidFill>
                <a:effectLst/>
                <a:latin typeface="+mn-ea"/>
              </a:rPr>
              <a:t>술술랩</a:t>
            </a:r>
            <a:endParaRPr lang="en-US" altLang="ko-KR" sz="3200" b="1" kern="0" spc="-50" dirty="0">
              <a:solidFill>
                <a:srgbClr val="000000"/>
              </a:solidFill>
              <a:effectLst/>
              <a:latin typeface="+mn-ea"/>
            </a:endParaRPr>
          </a:p>
          <a:p>
            <a:pPr marL="0" marR="0" indent="0" algn="ctr" fontAlgn="base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3200" b="1" dirty="0"/>
              <a:t>&lt;</a:t>
            </a:r>
            <a:r>
              <a:rPr lang="ko-KR" altLang="en-US" sz="3200" b="1" dirty="0"/>
              <a:t>과정의 술술</a:t>
            </a:r>
            <a:r>
              <a:rPr lang="en-US" altLang="ko-KR" sz="3200" b="1" dirty="0"/>
              <a:t>&gt; </a:t>
            </a:r>
            <a:r>
              <a:rPr lang="ko-KR" altLang="en-US" sz="3200" b="1" dirty="0"/>
              <a:t>지원신청서</a:t>
            </a:r>
            <a:endParaRPr sz="3200" b="1" i="0" u="none" strike="noStrike" cap="none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Arial"/>
            </a:endParaRPr>
          </a:p>
        </p:txBody>
      </p:sp>
      <p:sp>
        <p:nvSpPr>
          <p:cNvPr id="4" name="Google Shape;33;p1">
            <a:extLst>
              <a:ext uri="{FF2B5EF4-FFF2-40B4-BE49-F238E27FC236}">
                <a16:creationId xmlns:a16="http://schemas.microsoft.com/office/drawing/2014/main" id="{60DE02D9-6F02-4803-89D2-16C4E3BFD834}"/>
              </a:ext>
            </a:extLst>
          </p:cNvPr>
          <p:cNvSpPr txBox="1"/>
          <p:nvPr/>
        </p:nvSpPr>
        <p:spPr>
          <a:xfrm>
            <a:off x="4435932" y="5306235"/>
            <a:ext cx="3540732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ko-KR" sz="1600" b="1" i="0" u="none" strike="noStrike" cap="none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Arial"/>
              </a:rPr>
              <a:t>202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sz="1600" b="1" i="0" u="none" strike="noStrike" cap="none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Arial"/>
              </a:rPr>
              <a:t>. </a:t>
            </a:r>
            <a:r>
              <a:rPr lang="en-US" altLang="ko-KR" sz="1600" b="1" i="0" u="none" strike="noStrike" cap="none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Arial"/>
              </a:rPr>
              <a:t>    </a:t>
            </a:r>
            <a:r>
              <a:rPr lang="ko-KR" sz="1600" b="1" i="0" u="none" strike="noStrike" cap="none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Arial"/>
              </a:rPr>
              <a:t>.</a:t>
            </a:r>
            <a:r>
              <a:rPr lang="en-US" altLang="ko-KR" sz="1600" b="1" i="0" u="none" strike="noStrike" cap="none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Arial"/>
              </a:rPr>
              <a:t>  </a:t>
            </a:r>
            <a:r>
              <a:rPr lang="ko-KR" sz="1600" b="1" i="0" u="none" strike="noStrike" cap="none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Arial"/>
              </a:rPr>
              <a:t> </a:t>
            </a:r>
            <a:r>
              <a:rPr lang="en-US" altLang="ko-KR" sz="1600" b="1" i="0" u="none" strike="noStrike" cap="none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Arial"/>
              </a:rPr>
              <a:t>  </a:t>
            </a:r>
            <a:r>
              <a:rPr lang="ko-KR" sz="1600" b="1" i="0" u="none" strike="noStrike" cap="none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Arial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Arial"/>
            </a:endParaRPr>
          </a:p>
        </p:txBody>
      </p:sp>
      <p:graphicFrame>
        <p:nvGraphicFramePr>
          <p:cNvPr id="5" name="Google Shape;34;p1">
            <a:extLst>
              <a:ext uri="{FF2B5EF4-FFF2-40B4-BE49-F238E27FC236}">
                <a16:creationId xmlns:a16="http://schemas.microsoft.com/office/drawing/2014/main" id="{E0CA2436-8C76-47A4-B2F4-A306972DF0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1994600"/>
              </p:ext>
            </p:extLst>
          </p:nvPr>
        </p:nvGraphicFramePr>
        <p:xfrm>
          <a:off x="3468751" y="3345109"/>
          <a:ext cx="5254497" cy="1453393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4663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8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668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ko-KR" altLang="en-US" sz="1300" b="1" u="none" strike="noStrike" cap="none" dirty="0"/>
                        <a:t>프로젝트명</a:t>
                      </a:r>
                    </a:p>
                  </a:txBody>
                  <a:tcPr marL="91450" marR="91450" marT="45725" marB="457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AF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300" b="1" u="none" strike="noStrike" cap="none" dirty="0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53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ko-KR" altLang="en-US" sz="1300" b="1" u="none" strike="noStrike" cap="none" dirty="0"/>
                        <a:t>팀 명</a:t>
                      </a:r>
                      <a:endParaRPr sz="1300" b="1" u="none" strike="noStrike" cap="none" dirty="0"/>
                    </a:p>
                  </a:txBody>
                  <a:tcPr marL="91450" marR="91450" marT="45725" marB="457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AF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  <a:tabLst/>
                        <a:defRPr/>
                      </a:pPr>
                      <a:endParaRPr lang="ko-KR" altLang="en-US" sz="1300" b="1" u="none" strike="noStrike" cap="none" dirty="0"/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0209119"/>
                  </a:ext>
                </a:extLst>
              </a:tr>
              <a:tr h="472167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ko-KR" altLang="en-US" sz="1300" b="1" u="none" strike="noStrike" cap="none" dirty="0"/>
                        <a:t>대표자명</a:t>
                      </a:r>
                      <a:endParaRPr sz="1300" b="1" u="none" strike="noStrike" cap="none" dirty="0"/>
                    </a:p>
                  </a:txBody>
                  <a:tcPr marL="91450" marR="91450" marT="45725" marB="457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300" b="1" i="0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(</a:t>
                      </a:r>
                      <a:r>
                        <a:rPr lang="ko-KR" altLang="en-US" sz="1300" b="1" i="0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인</a:t>
                      </a:r>
                      <a:r>
                        <a:rPr lang="en-US" altLang="ko-KR" sz="1300" b="1" i="0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)</a:t>
                      </a:r>
                      <a:endParaRPr lang="ko-KR" altLang="en-US" sz="1300" b="1" u="none" strike="noStrike" cap="none" dirty="0"/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1" name="그림 10">
            <a:extLst>
              <a:ext uri="{FF2B5EF4-FFF2-40B4-BE49-F238E27FC236}">
                <a16:creationId xmlns:a16="http://schemas.microsoft.com/office/drawing/2014/main" id="{EAF1628E-A58C-45B3-9C2A-107FDAA2FA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7288" y="0"/>
            <a:ext cx="1195458" cy="2686052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C4CA1915-53F2-43D9-82CA-DE81AB6411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7288" y="1"/>
            <a:ext cx="1195458" cy="2686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250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" name="Google Shape;122;p11"/>
          <p:cNvGraphicFramePr/>
          <p:nvPr>
            <p:extLst>
              <p:ext uri="{D42A27DB-BD31-4B8C-83A1-F6EECF244321}">
                <p14:modId xmlns:p14="http://schemas.microsoft.com/office/powerpoint/2010/main" val="1538905369"/>
              </p:ext>
            </p:extLst>
          </p:nvPr>
        </p:nvGraphicFramePr>
        <p:xfrm>
          <a:off x="467218" y="1067975"/>
          <a:ext cx="11253601" cy="5415472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401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3241">
                  <a:extLst>
                    <a:ext uri="{9D8B030D-6E8A-4147-A177-3AD203B41FA5}">
                      <a16:colId xmlns:a16="http://schemas.microsoft.com/office/drawing/2014/main" val="3678503993"/>
                    </a:ext>
                  </a:extLst>
                </a:gridCol>
                <a:gridCol w="1627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212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5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5738">
                  <a:extLst>
                    <a:ext uri="{9D8B030D-6E8A-4147-A177-3AD203B41FA5}">
                      <a16:colId xmlns:a16="http://schemas.microsoft.com/office/drawing/2014/main" val="2264686997"/>
                    </a:ext>
                  </a:extLst>
                </a:gridCol>
              </a:tblGrid>
              <a:tr h="338526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>
                          <a:solidFill>
                            <a:srgbClr val="000000"/>
                          </a:solidFill>
                        </a:rPr>
                        <a:t>순번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2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참여자 성함</a:t>
                      </a:r>
                      <a:endParaRPr lang="ko-KR" altLang="en-US"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2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역할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2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간단한 소개 및 세부 진행 내용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2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참여 확정 여부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526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endParaRPr lang="ko-KR" altLang="en-US"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>
                          <a:solidFill>
                            <a:srgbClr val="000000"/>
                          </a:solidFill>
                        </a:rPr>
                        <a:t>확정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>
                          <a:solidFill>
                            <a:srgbClr val="000000"/>
                          </a:solidFill>
                        </a:rPr>
                        <a:t>협의중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946293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2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1888686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3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4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784426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5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6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4178393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7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8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5775617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9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10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4873594"/>
                  </a:ext>
                </a:extLst>
              </a:tr>
            </a:tbl>
          </a:graphicData>
        </a:graphic>
      </p:graphicFrame>
      <p:sp>
        <p:nvSpPr>
          <p:cNvPr id="11" name="Google Shape;48;p3">
            <a:extLst>
              <a:ext uri="{FF2B5EF4-FFF2-40B4-BE49-F238E27FC236}">
                <a16:creationId xmlns:a16="http://schemas.microsoft.com/office/drawing/2014/main" id="{0E975B96-6ED6-4453-AD15-075771880FDB}"/>
              </a:ext>
            </a:extLst>
          </p:cNvPr>
          <p:cNvSpPr txBox="1">
            <a:spLocks/>
          </p:cNvSpPr>
          <p:nvPr/>
        </p:nvSpPr>
        <p:spPr>
          <a:xfrm>
            <a:off x="471182" y="577641"/>
            <a:ext cx="3186418" cy="435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>
            <a:lvl1pPr lvl="0" algn="l" defTabSz="914400" rtl="0" eaLnBrk="1" latin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anum Gothic"/>
              <a:buNone/>
              <a:defRPr sz="2400" b="1" kern="1200">
                <a:solidFill>
                  <a:schemeClr val="tx1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rPr lang="en-US" altLang="ko-KR" sz="1400" dirty="0"/>
              <a:t>4. </a:t>
            </a:r>
            <a:r>
              <a:rPr lang="ko-KR" altLang="en-US" sz="1400" dirty="0"/>
              <a:t>프로젝트 참여자 프로필 및 주요 역할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B5554E-A4E3-4009-9F19-B74DE06E9D57}"/>
              </a:ext>
            </a:extLst>
          </p:cNvPr>
          <p:cNvSpPr txBox="1"/>
          <p:nvPr/>
        </p:nvSpPr>
        <p:spPr>
          <a:xfrm>
            <a:off x="3561080" y="656932"/>
            <a:ext cx="9012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rgbClr val="0000CC"/>
                </a:solidFill>
                <a:effectLst/>
              </a:rPr>
              <a:t>※ </a:t>
            </a:r>
            <a:r>
              <a:rPr lang="ko-KR" altLang="en-US" sz="1200" dirty="0">
                <a:solidFill>
                  <a:srgbClr val="0000CC"/>
                </a:solidFill>
                <a:effectLst/>
              </a:rPr>
              <a:t>참가 인원 수 만큼 양식 늘려서 작성해주세요</a:t>
            </a:r>
            <a:r>
              <a:rPr lang="en-US" altLang="ko-KR" sz="1200" dirty="0">
                <a:solidFill>
                  <a:srgbClr val="0000CC"/>
                </a:solidFill>
                <a:effectLst/>
              </a:rPr>
              <a:t>.</a:t>
            </a:r>
            <a:r>
              <a:rPr lang="ko-KR" altLang="en-US" sz="1200" dirty="0"/>
              <a:t>  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0129D1F5-4F16-423D-AC26-9CB712AC3AD7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FAFA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796473F3-7249-47D9-B329-64B836DD9D80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351D32-46C7-4442-A506-A3630EEA7255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과정의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9" name="직각 삼각형 8">
            <a:extLst>
              <a:ext uri="{FF2B5EF4-FFF2-40B4-BE49-F238E27FC236}">
                <a16:creationId xmlns:a16="http://schemas.microsoft.com/office/drawing/2014/main" id="{89BBE8BC-3D31-4A4D-B54B-B8F96A5D6291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FAFAA2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8BCFB813-C32D-4B16-BA1F-A970FF0FFA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79780FAB-F015-4E0C-A109-CC875990ED28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F264B4-A8A5-4A64-B497-6BC263C9D6FD}"/>
              </a:ext>
            </a:extLst>
          </p:cNvPr>
          <p:cNvSpPr txBox="1"/>
          <p:nvPr/>
        </p:nvSpPr>
        <p:spPr>
          <a:xfrm>
            <a:off x="4634806" y="599157"/>
            <a:ext cx="3274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예산서 작성시 참고</a:t>
            </a:r>
            <a:endParaRPr lang="en-US" altLang="ko-KR" sz="16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879697-AC89-461C-912B-0A2DFEF70ECD}"/>
              </a:ext>
            </a:extLst>
          </p:cNvPr>
          <p:cNvSpPr txBox="1"/>
          <p:nvPr/>
        </p:nvSpPr>
        <p:spPr>
          <a:xfrm>
            <a:off x="1233714" y="6114595"/>
            <a:ext cx="9724572" cy="4828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rgbClr val="0000CC"/>
                </a:solidFill>
              </a:rPr>
              <a:t>※ </a:t>
            </a:r>
            <a:r>
              <a:rPr lang="ko-KR" altLang="en-US" sz="1100" b="1" dirty="0">
                <a:solidFill>
                  <a:srgbClr val="0000CC"/>
                </a:solidFill>
              </a:rPr>
              <a:t>선정자 발표</a:t>
            </a:r>
            <a:r>
              <a:rPr lang="en-US" altLang="ko-KR" sz="1100" b="1" dirty="0">
                <a:solidFill>
                  <a:srgbClr val="0000CC"/>
                </a:solidFill>
              </a:rPr>
              <a:t>(2024. 7. *</a:t>
            </a:r>
            <a:r>
              <a:rPr lang="ko-KR" altLang="en-US" sz="1100" b="1" dirty="0">
                <a:solidFill>
                  <a:srgbClr val="0000CC"/>
                </a:solidFill>
              </a:rPr>
              <a:t>예정</a:t>
            </a:r>
            <a:r>
              <a:rPr lang="en-US" altLang="ko-KR" sz="1100" b="1" dirty="0">
                <a:solidFill>
                  <a:srgbClr val="0000CC"/>
                </a:solidFill>
              </a:rPr>
              <a:t>) </a:t>
            </a:r>
            <a:r>
              <a:rPr lang="ko-KR" altLang="en-US" sz="1100" b="1" dirty="0">
                <a:solidFill>
                  <a:srgbClr val="0000CC"/>
                </a:solidFill>
              </a:rPr>
              <a:t>후 집행되어야 하며</a:t>
            </a:r>
            <a:r>
              <a:rPr lang="en-US" altLang="ko-KR" sz="1100" b="1" dirty="0">
                <a:solidFill>
                  <a:srgbClr val="0000CC"/>
                </a:solidFill>
              </a:rPr>
              <a:t>, </a:t>
            </a:r>
            <a:r>
              <a:rPr lang="ko-KR" altLang="en-US" sz="1100" b="1" dirty="0">
                <a:solidFill>
                  <a:srgbClr val="0000CC"/>
                </a:solidFill>
              </a:rPr>
              <a:t>지출은 과정의 술술</a:t>
            </a:r>
            <a:r>
              <a:rPr lang="en-US" altLang="ko-KR" sz="1100" b="1" dirty="0">
                <a:solidFill>
                  <a:srgbClr val="0000CC"/>
                </a:solidFill>
              </a:rPr>
              <a:t> </a:t>
            </a:r>
            <a:r>
              <a:rPr lang="ko-KR" altLang="en-US" sz="1100" b="1" dirty="0">
                <a:solidFill>
                  <a:srgbClr val="0000CC"/>
                </a:solidFill>
              </a:rPr>
              <a:t>사업 해당 사항만 가능함</a:t>
            </a:r>
            <a:endParaRPr lang="en-US" altLang="ko-KR" sz="1100" b="1" dirty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solidFill>
                  <a:srgbClr val="0000CC"/>
                </a:solidFill>
              </a:rPr>
              <a:t>※ </a:t>
            </a:r>
            <a:r>
              <a:rPr lang="ko-KR" altLang="en-US" sz="1100" b="1" dirty="0">
                <a:solidFill>
                  <a:srgbClr val="0000CC"/>
                </a:solidFill>
              </a:rPr>
              <a:t>지원금 교부 전 지원금 사용 불가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7DC8B0F-0FE0-47D3-9C0C-056C430866C0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EB77ED67-9CF5-4F3C-B47C-AE5CC61329C0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FAFA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7B56D9E9-1144-43A8-9E42-EB70C0D8C705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C18966-B4AD-4565-B129-A945E36C4A33}"/>
              </a:ext>
            </a:extLst>
          </p:cNvPr>
          <p:cNvSpPr txBox="1"/>
          <p:nvPr/>
        </p:nvSpPr>
        <p:spPr>
          <a:xfrm>
            <a:off x="624071" y="1079136"/>
            <a:ext cx="8293576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❏</a:t>
            </a:r>
            <a:r>
              <a:rPr lang="ko-KR" altLang="en-US" sz="1800" kern="0" spc="0" dirty="0">
                <a:effectLst/>
                <a:latin typeface="휴먼명조"/>
                <a:ea typeface="맑은 고딕" panose="020B0503020000020004" pitchFamily="50" charset="-127"/>
              </a:rPr>
              <a:t> </a:t>
            </a:r>
            <a:r>
              <a:rPr lang="ko-KR" altLang="en-US" sz="1400" b="1" dirty="0"/>
              <a:t>예산서 작성 관련 안내사항</a:t>
            </a:r>
            <a:endParaRPr lang="en-US" altLang="ko-KR" sz="1400" b="1" dirty="0"/>
          </a:p>
          <a:p>
            <a:pPr>
              <a:lnSpc>
                <a:spcPct val="250000"/>
              </a:lnSpc>
            </a:pPr>
            <a:r>
              <a:rPr lang="en-US" altLang="ko-KR" sz="1400" b="1" dirty="0"/>
              <a:t>   </a:t>
            </a:r>
            <a:r>
              <a:rPr lang="ko-KR" altLang="en-US" sz="1200" b="1" dirty="0"/>
              <a:t>일반수용비 인정 세목</a:t>
            </a:r>
            <a:endParaRPr lang="en-US" altLang="ko-KR" sz="1200" b="1" dirty="0"/>
          </a:p>
          <a:p>
            <a:endParaRPr lang="en-US" altLang="ko-KR" sz="1400" b="1" dirty="0"/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A0D61F87-68EA-4798-B48E-8E352B258F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323797"/>
              </p:ext>
            </p:extLst>
          </p:nvPr>
        </p:nvGraphicFramePr>
        <p:xfrm>
          <a:off x="1233714" y="2118131"/>
          <a:ext cx="9724572" cy="3667272"/>
        </p:xfrm>
        <a:graphic>
          <a:graphicData uri="http://schemas.openxmlformats.org/drawingml/2006/table">
            <a:tbl>
              <a:tblPr/>
              <a:tblGrid>
                <a:gridCol w="1836657">
                  <a:extLst>
                    <a:ext uri="{9D8B030D-6E8A-4147-A177-3AD203B41FA5}">
                      <a16:colId xmlns:a16="http://schemas.microsoft.com/office/drawing/2014/main" val="1666980661"/>
                    </a:ext>
                  </a:extLst>
                </a:gridCol>
                <a:gridCol w="4435021">
                  <a:extLst>
                    <a:ext uri="{9D8B030D-6E8A-4147-A177-3AD203B41FA5}">
                      <a16:colId xmlns:a16="http://schemas.microsoft.com/office/drawing/2014/main" val="3223792526"/>
                    </a:ext>
                  </a:extLst>
                </a:gridCol>
                <a:gridCol w="3452894">
                  <a:extLst>
                    <a:ext uri="{9D8B030D-6E8A-4147-A177-3AD203B41FA5}">
                      <a16:colId xmlns:a16="http://schemas.microsoft.com/office/drawing/2014/main" val="2333336337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100" dirty="0">
                          <a:solidFill>
                            <a:schemeClr val="tx1"/>
                          </a:solidFill>
                          <a:effectLst/>
                        </a:rPr>
                        <a:t>항목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tx1"/>
                          </a:solidFill>
                          <a:effectLst/>
                        </a:rPr>
                        <a:t>세목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tx1"/>
                          </a:solidFill>
                          <a:effectLst/>
                        </a:rPr>
                        <a:t>비고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37298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일반수용비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활동 사례비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자문료 또는 강사료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제작비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재료구입비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소모성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홍보비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발간비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인쇄비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공간 대관료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장비 임차료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각종 회의비 및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다과비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단체 대표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신청자 본인 활동 사례비 책정 가능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 -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프로젝트에서 맡은 역할이 있을 경우 활동 사례비 지급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※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본인 활동 사례비의 경우 총 지원금</a:t>
                      </a:r>
                      <a:r>
                        <a:rPr lang="ko-KR" altLang="en-US" sz="1000" kern="0" spc="0" baseline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 </a:t>
                      </a:r>
                      <a:r>
                        <a:rPr lang="en-US" altLang="ko-KR" sz="1000" kern="0" spc="0" baseline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2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0%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내 편성 가능</a:t>
                      </a:r>
                      <a:endParaRPr lang="en-US" altLang="ko-KR" sz="1000" kern="0" spc="0" dirty="0">
                        <a:solidFill>
                          <a:schemeClr val="tx1"/>
                        </a:solidFill>
                        <a:effectLst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※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활동 사례비 수령할 경우 타 항목 중복 지급 불가</a:t>
                      </a:r>
                      <a:endParaRPr lang="en-US" altLang="ko-KR" sz="1000" kern="0" spc="0" dirty="0">
                        <a:solidFill>
                          <a:schemeClr val="tx1"/>
                        </a:solidFill>
                        <a:effectLst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    (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제작비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개발비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자문료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강사료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초청작가피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     </a:t>
                      </a: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운영스태프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 등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)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482387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사용불가 항목</a:t>
                      </a:r>
                      <a:endParaRPr lang="ko-KR" altLang="en-US" sz="11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세부내역 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561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일상적인 운영경비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맑은 고딕"/>
                        </a:rPr>
                        <a:t>상근직원 인건비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단체 소속 참여 인력의 인건비 편성불가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맑은 고딕"/>
                        </a:rPr>
                        <a:t>사무실 임대료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맑은 고딕"/>
                        </a:rPr>
                        <a:t>사무용품 구입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맑은 고딕"/>
                        </a:rPr>
                        <a:t>공과금 등 단체운영경비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95469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자본적 경비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17145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자산취득비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시설비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수선비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시설부대비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전화설비 등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9283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행사 </a:t>
                      </a: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답사비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 등 비용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17145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교통비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숙박비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유류비 등 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396014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재교부 사업 관련 경비 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17145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상금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상금 </a:t>
                      </a: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심사비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 등 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78652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기타 사항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17145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해당사업과 직접적인 연관이 없는 간접경비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7145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과세사업자에 한하여 지원금으로 부가가치세 사용 불가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7145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보조금 전용카드 사용제한 업종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79234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A4941EB6-68F9-44D4-917A-6F450E7955E2}"/>
              </a:ext>
            </a:extLst>
          </p:cNvPr>
          <p:cNvSpPr txBox="1"/>
          <p:nvPr/>
        </p:nvSpPr>
        <p:spPr>
          <a:xfrm>
            <a:off x="8902252" y="743405"/>
            <a:ext cx="1144865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/>
              <a:t>페이지 삭제</a:t>
            </a:r>
          </a:p>
        </p:txBody>
      </p:sp>
      <p:sp>
        <p:nvSpPr>
          <p:cNvPr id="16" name="직각 삼각형 15">
            <a:extLst>
              <a:ext uri="{FF2B5EF4-FFF2-40B4-BE49-F238E27FC236}">
                <a16:creationId xmlns:a16="http://schemas.microsoft.com/office/drawing/2014/main" id="{34E1A30D-86C1-4A52-A02C-8103E9237699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FAFAA2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D6963C8-0576-4333-A884-7DE6C887279A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과정의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317347D2-0A36-45F7-A368-5B62A5E498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30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78E65A38-BE24-4E73-8A03-C55A455346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988764"/>
              </p:ext>
            </p:extLst>
          </p:nvPr>
        </p:nvGraphicFramePr>
        <p:xfrm>
          <a:off x="467218" y="1073623"/>
          <a:ext cx="11253602" cy="5056969"/>
        </p:xfrm>
        <a:graphic>
          <a:graphicData uri="http://schemas.openxmlformats.org/drawingml/2006/table">
            <a:tbl>
              <a:tblPr/>
              <a:tblGrid>
                <a:gridCol w="10344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45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069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9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38588">
                  <a:extLst>
                    <a:ext uri="{9D8B030D-6E8A-4147-A177-3AD203B41FA5}">
                      <a16:colId xmlns:a16="http://schemas.microsoft.com/office/drawing/2014/main" val="3487670118"/>
                    </a:ext>
                  </a:extLst>
                </a:gridCol>
              </a:tblGrid>
              <a:tr h="20227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세목</a:t>
                      </a:r>
                      <a:endParaRPr lang="ko-KR" altLang="en-US" sz="11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항목</a:t>
                      </a:r>
                      <a:endParaRPr lang="ko-KR" altLang="en-US" sz="11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집행 기준</a:t>
                      </a:r>
                      <a:endParaRPr lang="ko-KR" altLang="en-US" sz="11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집행 증빙서류</a:t>
                      </a:r>
                      <a:endParaRPr lang="ko-KR" altLang="en-US" sz="11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92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홍보비</a:t>
                      </a:r>
                      <a:endParaRPr lang="ko-KR" altLang="en-US" sz="1000" b="1" kern="0" spc="0" dirty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홍보비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현수막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배너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리플렛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포스터 등 행사 안내를 위한 홍보인쇄물 제작비</a:t>
                      </a:r>
                      <a:endParaRPr lang="en-US" altLang="ko-KR" sz="1000" kern="0" spc="0" dirty="0">
                        <a:solidFill>
                          <a:schemeClr val="tx1"/>
                        </a:solidFill>
                        <a:effectLst/>
                        <a:latin typeface="맑은 고딕"/>
                        <a:ea typeface="맑은 고딕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이번 결과물 발표는 영등포 문화재단의 예술기술도시</a:t>
                      </a: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 err="1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술술페스타</a:t>
                      </a: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에서 통합 홍보 등 예정      </a:t>
                      </a:r>
                      <a:endParaRPr lang="en-US" altLang="ko-KR" sz="900" kern="1200" dirty="0">
                        <a:solidFill>
                          <a:srgbClr val="0000C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지출 전 재단과 사전협의 필수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카드지출 시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① 카드영수증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-1587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② </a:t>
                      </a:r>
                      <a:r>
                        <a:rPr lang="ko-KR" altLang="en-US" sz="1000" kern="0" spc="-14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견적서 또는 계약서</a:t>
                      </a:r>
                      <a:endParaRPr lang="en-US" altLang="ko-KR" sz="1000" kern="0" spc="-140" dirty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marL="0" marR="0" lvl="0" indent="-15875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③ 결과물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홍보물 도안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인쇄물품 및 샘플사진 등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계좌이체 시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① 이체확인증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-15113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② 견적서 또는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 계약서</a:t>
                      </a:r>
                      <a:endParaRPr lang="en-US" altLang="ko-KR" sz="1000" kern="0" spc="0" dirty="0">
                        <a:solidFill>
                          <a:schemeClr val="tx1"/>
                        </a:solidFill>
                        <a:effectLst/>
                        <a:ea typeface="+mn-ea"/>
                      </a:endParaRPr>
                    </a:p>
                    <a:p>
                      <a:pPr marL="0" marR="0" indent="-15113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③ </a:t>
                      </a:r>
                      <a:r>
                        <a:rPr lang="en-US" altLang="ko-KR" sz="1000" kern="0" spc="-7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전자</a:t>
                      </a:r>
                      <a:r>
                        <a:rPr lang="en-US" altLang="ko-KR" sz="1000" kern="0" spc="-7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)</a:t>
                      </a: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세금 계산서</a:t>
                      </a:r>
                      <a:r>
                        <a:rPr lang="en-US" altLang="ko-KR" sz="1000" kern="0" spc="-7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/</a:t>
                      </a: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계산서</a:t>
                      </a:r>
                      <a:endParaRPr lang="en-US" altLang="ko-KR" sz="1000" kern="0" spc="-70" dirty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marL="0" marR="0" lvl="0" indent="-15113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④ 결과물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홍보물 도안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0" marR="0" lvl="0" indent="-15113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인쇄물품 및 샘플사진 등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52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발간비</a:t>
                      </a:r>
                      <a:endParaRPr lang="ko-KR" altLang="en-US" sz="1000" b="1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발간비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도록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서적 발간 등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fontAlgn="base" latinLnBrk="1">
                        <a:lnSpc>
                          <a:spcPct val="120000"/>
                        </a:lnSpc>
                      </a:pP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fontAlgn="base" latinLnBrk="1">
                        <a:lnSpc>
                          <a:spcPct val="120000"/>
                        </a:lnSpc>
                      </a:pP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6632322"/>
                  </a:ext>
                </a:extLst>
              </a:tr>
              <a:tr h="19555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제작비</a:t>
                      </a:r>
                      <a:endParaRPr lang="ko-KR" altLang="en-US" sz="1000" b="1" dirty="0"/>
                    </a:p>
                  </a:txBody>
                  <a:tcPr marL="44393" marR="44393" marT="12273" marB="12273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제작비</a:t>
                      </a:r>
                      <a:endParaRPr lang="ko-KR" altLang="en-US" sz="1000" dirty="0"/>
                    </a:p>
                  </a:txBody>
                  <a:tcPr marL="44393" marR="44393" marT="12273" marB="12273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제작 및 기술개발비 </a:t>
                      </a:r>
                      <a:endParaRPr lang="ko-KR" altLang="en-US" dirty="0"/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① 견적서 또는 계약서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(50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만원 이상 해당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② 카드매출전표 또는 </a:t>
                      </a:r>
                      <a:r>
                        <a:rPr lang="ko-KR" altLang="en-US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계좌이체확인증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전자세금계산서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659547"/>
                  </a:ext>
                </a:extLst>
              </a:tr>
              <a:tr h="19555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재료비</a:t>
                      </a:r>
                      <a:r>
                        <a:rPr lang="en-US" altLang="ko-KR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소모성</a:t>
                      </a:r>
                      <a:r>
                        <a:rPr lang="en-US" altLang="ko-KR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)</a:t>
                      </a:r>
                      <a:endParaRPr lang="ko-KR" altLang="en-US" sz="1000" b="1" dirty="0"/>
                    </a:p>
                  </a:txBody>
                  <a:tcPr marL="44393" marR="44393" marT="12273" marB="12273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재료비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소모성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)</a:t>
                      </a:r>
                      <a:endParaRPr lang="ko-KR" altLang="en-US" sz="1000" dirty="0"/>
                    </a:p>
                  </a:txBody>
                  <a:tcPr marL="44393" marR="44393" marT="12273" marB="12273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아카이브 전시에 필요한 재료 구입비  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ex)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소품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,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재료 등</a:t>
                      </a:r>
                      <a:endParaRPr lang="ko-KR" altLang="en-US" dirty="0"/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marL="0" marR="0" indent="-1905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566025"/>
                  </a:ext>
                </a:extLst>
              </a:tr>
              <a:tr h="73785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임차료</a:t>
                      </a:r>
                      <a:endParaRPr lang="ko-KR" altLang="en-US" sz="1000" b="1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임차료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장비 임차 및 공간 대관 등 </a:t>
                      </a:r>
                      <a:endParaRPr lang="en-US" altLang="ko-KR" sz="1000" kern="0" spc="-50" dirty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*선정단체 대표자 또는 선정단체 명의의 임차료 사용불가</a:t>
                      </a:r>
                      <a:endParaRPr lang="en-US" altLang="ko-KR" sz="1000" kern="0" spc="-50" dirty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이번 결과물 발표는 영등포 문화재단의 예술기술도시</a:t>
                      </a: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술술 </a:t>
                      </a:r>
                      <a:r>
                        <a:rPr lang="ko-KR" altLang="en-US" sz="900" kern="1200" dirty="0" err="1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페스타</a:t>
                      </a: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에서 장소 지원 </a:t>
                      </a: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운송 등 예정 되어 있음</a:t>
                      </a: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지출 전 재단과 사전협의 필수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① 견적서 또는 계약서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(50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만원 이상 해당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② 카드매출전표 또는 </a:t>
                      </a:r>
                      <a:r>
                        <a:rPr lang="ko-KR" altLang="en-US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계좌이체확인증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전자세금계산서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88482">
                <a:tc rowSpan="6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-100" dirty="0">
                          <a:solidFill>
                            <a:schemeClr val="tx1"/>
                          </a:solidFill>
                          <a:effectLst/>
                        </a:rPr>
                        <a:t>사례비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개인</a:t>
                      </a: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활동 사례비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/>
                        <a:t>프로젝트에 조력한 자에 대한 활동 사례비</a:t>
                      </a:r>
                      <a:endParaRPr lang="en-US" altLang="ko-KR" sz="1000" dirty="0"/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※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프로젝트 신청자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대표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)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인 본인 활동 사례비의 경우 총 지원금</a:t>
                      </a:r>
                      <a:r>
                        <a:rPr lang="ko-KR" altLang="en-US" sz="1000" kern="0" spc="0" baseline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 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20%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내 편성 가능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gridSpan="2">
                  <a:txBody>
                    <a:bodyPr/>
                    <a:lstStyle/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① 사례비 지급명세서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개인 활동 사례비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자문료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강사료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또는</a:t>
                      </a:r>
                      <a:endParaRPr lang="en-US" altLang="ko-KR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계약서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홍보물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제작비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기술개발비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운영스태프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등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② 이체확인증</a:t>
                      </a: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③ 지급대상 통장 및 신분증사본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최초 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회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④ 원천징수영수증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국세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지방세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125,000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원 이하의 경우 징수액은 없으나 신고의무는 있음</a:t>
                      </a: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⑤ 사례내용에 관해 확인 가능한 결과물</a:t>
                      </a: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(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결과물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교안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자문내용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활동사진 등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40058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자문료 또는 강사료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자문 및 강사료 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5050713"/>
                  </a:ext>
                </a:extLst>
              </a:tr>
              <a:tr h="371292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개인</a:t>
                      </a: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홍보물 제작비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홍보물 제작비</a:t>
                      </a:r>
                      <a:endParaRPr lang="en-US" altLang="ko-KR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9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홍보물 제작에 따른 지급 대상자가 개인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일 경우 </a:t>
                      </a:r>
                      <a:r>
                        <a:rPr lang="ko-KR" altLang="en-US" sz="9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‘</a:t>
                      </a:r>
                      <a:r>
                        <a:rPr lang="ko-KR" altLang="en-US" sz="900" b="1" kern="1200" dirty="0" err="1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사례비’</a:t>
                      </a:r>
                      <a:r>
                        <a:rPr lang="ko-KR" altLang="en-US" sz="900" kern="1200" dirty="0" err="1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로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지급하여야 함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196520"/>
                  </a:ext>
                </a:extLst>
              </a:tr>
              <a:tr h="371292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개인</a:t>
                      </a: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) </a:t>
                      </a: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기술 개발비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기술 개발비 </a:t>
                      </a:r>
                      <a:r>
                        <a:rPr lang="ko-KR" altLang="en-US" sz="10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altLang="ko-KR" sz="10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9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기술 개발비에 따른 지급 대상자가 개인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일 경우 </a:t>
                      </a:r>
                      <a:r>
                        <a:rPr lang="ko-KR" altLang="en-US" sz="9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‘</a:t>
                      </a:r>
                      <a:r>
                        <a:rPr lang="ko-KR" altLang="en-US" sz="900" b="1" kern="1200" dirty="0" err="1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사례비’</a:t>
                      </a:r>
                      <a:r>
                        <a:rPr lang="ko-KR" altLang="en-US" sz="900" kern="1200" dirty="0" err="1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로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지급하여야 함</a:t>
                      </a:r>
                      <a:endParaRPr lang="ko-KR" altLang="en-US" sz="900" kern="0" spc="-100" dirty="0">
                        <a:solidFill>
                          <a:srgbClr val="0000CC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261698"/>
                  </a:ext>
                </a:extLst>
              </a:tr>
              <a:tr h="172062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초청 </a:t>
                      </a:r>
                      <a:r>
                        <a:rPr lang="ko-KR" altLang="en-US" sz="1000" kern="0" spc="-100" dirty="0" err="1">
                          <a:solidFill>
                            <a:schemeClr val="tx1"/>
                          </a:solidFill>
                          <a:effectLst/>
                        </a:rPr>
                        <a:t>작가피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초청 작가 사례비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1338829"/>
                  </a:ext>
                </a:extLst>
              </a:tr>
              <a:tr h="17206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 err="1">
                          <a:solidFill>
                            <a:schemeClr val="tx1"/>
                          </a:solidFill>
                          <a:effectLst/>
                        </a:rPr>
                        <a:t>운영스태프</a:t>
                      </a: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전시</a:t>
                      </a: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공연 등</a:t>
                      </a: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-100" dirty="0" err="1">
                          <a:solidFill>
                            <a:schemeClr val="tx1"/>
                          </a:solidFill>
                          <a:effectLst/>
                        </a:rPr>
                        <a:t>운영스태프</a:t>
                      </a:r>
                      <a:r>
                        <a:rPr lang="ko-KR" altLang="en-US" sz="1000" b="0" kern="0" spc="-100" dirty="0">
                          <a:solidFill>
                            <a:schemeClr val="tx1"/>
                          </a:solidFill>
                          <a:effectLst/>
                        </a:rPr>
                        <a:t> 사례비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9378490"/>
                  </a:ext>
                </a:extLst>
              </a:tr>
              <a:tr h="1720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-100" dirty="0">
                          <a:solidFill>
                            <a:schemeClr val="tx1"/>
                          </a:solidFill>
                          <a:effectLst/>
                        </a:rPr>
                        <a:t>회의비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회의비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-100" dirty="0">
                          <a:solidFill>
                            <a:schemeClr val="tx1"/>
                          </a:solidFill>
                          <a:effectLst/>
                        </a:rPr>
                        <a:t>회의 진행을 위한 </a:t>
                      </a:r>
                      <a:r>
                        <a:rPr lang="ko-KR" altLang="en-US" sz="1000" b="0" kern="0" spc="-100" dirty="0" err="1">
                          <a:solidFill>
                            <a:schemeClr val="tx1"/>
                          </a:solidFill>
                          <a:effectLst/>
                        </a:rPr>
                        <a:t>다과비</a:t>
                      </a:r>
                      <a:endParaRPr lang="ko-KR" altLang="en-US" sz="1000" b="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① 카드매출전표</a:t>
                      </a: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또는 </a:t>
                      </a:r>
                      <a:r>
                        <a:rPr lang="ko-KR" altLang="en-US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계좌이체확인증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전자세금계산서</a:t>
                      </a: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② 회의록 또는 참가자명부</a:t>
                      </a:r>
                    </a:p>
                  </a:txBody>
                  <a:tcPr marL="44393" marR="44393" marT="12273" marB="12273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337538"/>
                  </a:ext>
                </a:extLst>
              </a:tr>
            </a:tbl>
          </a:graphicData>
        </a:graphic>
      </p:graphicFrame>
      <p:sp>
        <p:nvSpPr>
          <p:cNvPr id="7" name="직사각형 6">
            <a:extLst>
              <a:ext uri="{FF2B5EF4-FFF2-40B4-BE49-F238E27FC236}">
                <a16:creationId xmlns:a16="http://schemas.microsoft.com/office/drawing/2014/main" id="{79780FAB-F015-4E0C-A109-CC875990ED28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7DC8B0F-0FE0-47D3-9C0C-056C430866C0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EB77ED67-9CF5-4F3C-B47C-AE5CC61329C0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FAFA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7B56D9E9-1144-43A8-9E42-EB70C0D8C705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F1D8C42-82C7-4A9D-820C-D6454C4E20E7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과정의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A8E4E7C-F167-4FD6-8A1D-4479BA0E1997}"/>
              </a:ext>
            </a:extLst>
          </p:cNvPr>
          <p:cNvSpPr txBox="1"/>
          <p:nvPr/>
        </p:nvSpPr>
        <p:spPr>
          <a:xfrm>
            <a:off x="467217" y="6422467"/>
            <a:ext cx="11253601" cy="2881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36220" marR="0" indent="-236220" algn="l" fontAlgn="base" latinLnBrk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100" b="1" kern="0" spc="-120" dirty="0">
                <a:solidFill>
                  <a:srgbClr val="0000CC"/>
                </a:solidFill>
                <a:effectLst/>
                <a:ea typeface="한컴돋움"/>
              </a:rPr>
              <a:t>※ </a:t>
            </a:r>
            <a:r>
              <a:rPr lang="ko-KR" altLang="en-US" sz="1100" b="1" kern="0" spc="-120" dirty="0">
                <a:solidFill>
                  <a:srgbClr val="0000CC"/>
                </a:solidFill>
                <a:effectLst/>
                <a:ea typeface="한컴돋움"/>
              </a:rPr>
              <a:t>위 내용에 해당되지 않는 지출에 대해 첨부파일</a:t>
            </a:r>
            <a:r>
              <a:rPr lang="en-US" altLang="ko-KR" sz="1100" b="1" kern="0" spc="-120" dirty="0">
                <a:solidFill>
                  <a:srgbClr val="0000CC"/>
                </a:solidFill>
                <a:effectLst/>
                <a:ea typeface="한컴돋움"/>
              </a:rPr>
              <a:t>(</a:t>
            </a:r>
            <a:r>
              <a:rPr lang="ko-KR" altLang="en-US" sz="1100" b="1" kern="0" spc="-120" dirty="0" err="1">
                <a:solidFill>
                  <a:srgbClr val="0000CC"/>
                </a:solidFill>
                <a:effectLst/>
                <a:ea typeface="한컴돋움"/>
              </a:rPr>
              <a:t>기타증빙</a:t>
            </a:r>
            <a:r>
              <a:rPr lang="en-US" altLang="ko-KR" sz="1100" b="1" kern="0" spc="-120" dirty="0">
                <a:solidFill>
                  <a:srgbClr val="0000CC"/>
                </a:solidFill>
                <a:effectLst/>
                <a:ea typeface="한컴돋움"/>
              </a:rPr>
              <a:t>)</a:t>
            </a:r>
            <a:r>
              <a:rPr lang="ko-KR" altLang="en-US" sz="1100" b="1" kern="0" spc="-120" dirty="0">
                <a:solidFill>
                  <a:srgbClr val="0000CC"/>
                </a:solidFill>
                <a:effectLst/>
                <a:ea typeface="한컴돋움"/>
              </a:rPr>
              <a:t>로 증빙할 경우</a:t>
            </a:r>
            <a:r>
              <a:rPr lang="en-US" altLang="ko-KR" sz="1100" b="1" kern="0" spc="-120" dirty="0">
                <a:solidFill>
                  <a:srgbClr val="0000CC"/>
                </a:solidFill>
                <a:effectLst/>
                <a:ea typeface="한컴돋움"/>
              </a:rPr>
              <a:t>,  </a:t>
            </a:r>
            <a:r>
              <a:rPr lang="ko-KR" altLang="en-US" sz="1100" b="1" kern="0" spc="-120" dirty="0">
                <a:solidFill>
                  <a:srgbClr val="0000CC"/>
                </a:solidFill>
                <a:effectLst/>
                <a:ea typeface="한컴돋움"/>
              </a:rPr>
              <a:t>지출 전 재단과 사전협의 필수</a:t>
            </a:r>
            <a:endParaRPr lang="ko-KR" altLang="en-US" sz="1100" b="1" kern="0" spc="0" dirty="0">
              <a:solidFill>
                <a:srgbClr val="0000CC"/>
              </a:solidFill>
              <a:effectLst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4369FF-68AB-4BCF-BD68-00453A120308}"/>
              </a:ext>
            </a:extLst>
          </p:cNvPr>
          <p:cNvSpPr txBox="1"/>
          <p:nvPr/>
        </p:nvSpPr>
        <p:spPr>
          <a:xfrm>
            <a:off x="624071" y="500295"/>
            <a:ext cx="8293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❏</a:t>
            </a:r>
            <a:r>
              <a:rPr lang="ko-KR" altLang="en-US" sz="1800" kern="0" spc="0" dirty="0">
                <a:effectLst/>
                <a:latin typeface="휴먼명조"/>
                <a:ea typeface="맑은 고딕" panose="020B0503020000020004" pitchFamily="50" charset="-127"/>
              </a:rPr>
              <a:t> </a:t>
            </a:r>
            <a:r>
              <a:rPr lang="ko-KR" altLang="en-US" sz="1400" b="1" kern="0" spc="0" dirty="0">
                <a:effectLst/>
                <a:latin typeface="휴먼명조"/>
                <a:ea typeface="맑은 고딕" panose="020B0503020000020004" pitchFamily="50" charset="-127"/>
              </a:rPr>
              <a:t>일반수용비 세목 별 집행기준</a:t>
            </a:r>
            <a:endParaRPr lang="en-US" altLang="ko-KR" sz="1200" b="1" dirty="0"/>
          </a:p>
          <a:p>
            <a:endParaRPr lang="en-US" altLang="ko-KR" sz="14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9E2DC5-9924-4BD2-9F83-8910971EE252}"/>
              </a:ext>
            </a:extLst>
          </p:cNvPr>
          <p:cNvSpPr txBox="1"/>
          <p:nvPr/>
        </p:nvSpPr>
        <p:spPr>
          <a:xfrm>
            <a:off x="8902252" y="550458"/>
            <a:ext cx="1144865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/>
              <a:t>페이지 삭제</a:t>
            </a:r>
          </a:p>
        </p:txBody>
      </p:sp>
      <p:sp>
        <p:nvSpPr>
          <p:cNvPr id="14" name="직각 삼각형 13">
            <a:extLst>
              <a:ext uri="{FF2B5EF4-FFF2-40B4-BE49-F238E27FC236}">
                <a16:creationId xmlns:a16="http://schemas.microsoft.com/office/drawing/2014/main" id="{3EE2E169-050E-40CD-A925-603A19E7642F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FAFAA2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F3AD7C1E-AEA4-4231-8CA6-F4C6711954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343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oogle Shape;91;p8">
            <a:extLst>
              <a:ext uri="{FF2B5EF4-FFF2-40B4-BE49-F238E27FC236}">
                <a16:creationId xmlns:a16="http://schemas.microsoft.com/office/drawing/2014/main" id="{DC96F5BB-6B72-44B2-AF79-81C292095B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2246531"/>
              </p:ext>
            </p:extLst>
          </p:nvPr>
        </p:nvGraphicFramePr>
        <p:xfrm>
          <a:off x="467217" y="1059585"/>
          <a:ext cx="11253602" cy="4993759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210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1571">
                  <a:extLst>
                    <a:ext uri="{9D8B030D-6E8A-4147-A177-3AD203B41FA5}">
                      <a16:colId xmlns:a16="http://schemas.microsoft.com/office/drawing/2014/main" val="805284165"/>
                    </a:ext>
                  </a:extLst>
                </a:gridCol>
                <a:gridCol w="2565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107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48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2000">
                <a:tc gridSpan="2">
                  <a:txBody>
                    <a:bodyPr/>
                    <a:lstStyle/>
                    <a:p>
                      <a:pPr marL="63500" marR="6350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baseline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지원신청액</a:t>
                      </a:r>
                      <a:endParaRPr lang="en-US" altLang="ko-KR" sz="1100" b="1" kern="0" spc="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63500" marR="6350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i="0" kern="0" spc="0" dirty="0"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3,000,000</a:t>
                      </a:r>
                      <a:r>
                        <a:rPr lang="ko-KR" altLang="en-US" sz="1100" b="1" i="0" kern="0" spc="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</a:rPr>
                        <a:t>원</a:t>
                      </a:r>
                      <a:endParaRPr lang="ko-KR" altLang="en-US" sz="1100" b="1" i="0" kern="0" spc="0" dirty="0">
                        <a:solidFill>
                          <a:srgbClr val="0000CC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5431248"/>
                  </a:ext>
                </a:extLst>
              </a:tr>
              <a:tr h="374753"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100" b="1" u="none" strike="noStrike" cap="none" dirty="0" err="1">
                          <a:latin typeface="+mn-ea"/>
                          <a:ea typeface="+mn-ea"/>
                        </a:rPr>
                        <a:t>예산비목</a:t>
                      </a:r>
                      <a:endParaRPr sz="1100" b="1" u="none" strike="noStrike" cap="none" dirty="0">
                        <a:latin typeface="+mn-ea"/>
                        <a:ea typeface="+mn-ea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100" b="1" u="none" strike="noStrike" cap="none" dirty="0"/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100" b="1" u="none" strike="noStrike" cap="non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내역</a:t>
                      </a:r>
                      <a:endParaRPr sz="1100" b="1" u="none" strike="noStrike" cap="none" dirty="0">
                        <a:latin typeface="+mn-ea"/>
                        <a:ea typeface="+mn-ea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100" b="1" u="none" strike="noStrike" cap="non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금액산출</a:t>
                      </a:r>
                      <a:endParaRPr sz="1100" b="1" u="none" strike="noStrike" cap="none" dirty="0">
                        <a:latin typeface="+mn-ea"/>
                        <a:ea typeface="+mn-ea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100" b="1" u="none" strike="noStrike" cap="non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총액</a:t>
                      </a:r>
                      <a:endParaRPr sz="1100" b="1" u="none" strike="noStrike" cap="none" dirty="0">
                        <a:latin typeface="+mn-ea"/>
                        <a:ea typeface="+mn-ea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 rowSpan="1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000" u="none" strike="noStrike" cap="none" dirty="0">
                          <a:solidFill>
                            <a:schemeClr val="tx1"/>
                          </a:solidFill>
                          <a:latin typeface="+mn-lt"/>
                        </a:rPr>
                        <a:t>일반수용비</a:t>
                      </a: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000" u="none" strike="noStrike" cap="none" dirty="0">
                          <a:solidFill>
                            <a:srgbClr val="0000CC"/>
                          </a:solidFill>
                          <a:latin typeface="+mn-lt"/>
                        </a:rPr>
                        <a:t>사례비</a:t>
                      </a:r>
                      <a:endParaRPr sz="1000" u="none" strike="noStrike" cap="none" dirty="0">
                        <a:solidFill>
                          <a:srgbClr val="0000CC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사례비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 - (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사례비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) 200,000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x1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x3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=600,000</a:t>
                      </a:r>
                      <a:r>
                        <a:rPr lang="ko-KR" altLang="en-US" sz="1000" kern="0" spc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000" kern="0" spc="0" dirty="0">
                        <a:solidFill>
                          <a:srgbClr val="0000C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400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400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자문비</a:t>
                      </a:r>
                      <a:endParaRPr lang="ko-KR" altLang="en-US" sz="1000" kern="0" spc="0" dirty="0">
                        <a:solidFill>
                          <a:srgbClr val="0000C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 - (</a:t>
                      </a:r>
                      <a:r>
                        <a:rPr lang="ko-KR" altLang="en-US" sz="1000" kern="0" spc="0" dirty="0" err="1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자문비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) 200,000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x1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x1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=200,000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rgbClr val="0000CC"/>
                        </a:solidFill>
                        <a:latin typeface="+mn-ea"/>
                        <a:ea typeface="+mn-ea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rgbClr val="0000CC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rgbClr val="0000CC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rgbClr val="0000CC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400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000" u="none" strike="noStrike" cap="none" dirty="0" err="1">
                          <a:solidFill>
                            <a:srgbClr val="0000CC"/>
                          </a:solidFill>
                          <a:latin typeface="+mn-lt"/>
                        </a:rPr>
                        <a:t>홍보비</a:t>
                      </a:r>
                      <a:endParaRPr sz="1000" u="none" strike="noStrike" cap="none" dirty="0">
                        <a:solidFill>
                          <a:srgbClr val="0000CC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포스터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 - (A3) 1,000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x100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부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=100,000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rgbClr val="0000CC"/>
                        </a:solidFill>
                        <a:latin typeface="+mn-ea"/>
                        <a:ea typeface="+mn-ea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rgbClr val="0000CC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rgbClr val="0000CC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rgbClr val="0000CC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000" u="none" strike="noStrike" cap="none" dirty="0">
                          <a:solidFill>
                            <a:srgbClr val="0000CC"/>
                          </a:solidFill>
                          <a:latin typeface="+mn-lt"/>
                        </a:rPr>
                        <a:t>제작비</a:t>
                      </a:r>
                      <a:endParaRPr sz="1000" u="none" strike="noStrike" cap="none" dirty="0">
                        <a:solidFill>
                          <a:srgbClr val="0000CC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영상제작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 - (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스케치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)100,000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x5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개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=500,000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rgbClr val="0000CC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C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C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000" u="none" strike="noStrike" cap="none" dirty="0" err="1">
                          <a:solidFill>
                            <a:srgbClr val="0000CC"/>
                          </a:solidFill>
                          <a:latin typeface="+mn-lt"/>
                        </a:rPr>
                        <a:t>발간비</a:t>
                      </a:r>
                      <a:endParaRPr sz="1000" u="none" strike="noStrike" cap="none" dirty="0">
                        <a:solidFill>
                          <a:srgbClr val="0000CC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000" u="none" strike="noStrike" cap="none" dirty="0" err="1">
                          <a:solidFill>
                            <a:srgbClr val="0000CC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발간비</a:t>
                      </a:r>
                      <a:endParaRPr sz="1000" u="none" strike="noStrike" cap="none" dirty="0">
                        <a:solidFill>
                          <a:srgbClr val="0000CC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 - (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책자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)7,000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x100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개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=700,000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000" u="none" strike="noStrike" cap="none" dirty="0">
                          <a:solidFill>
                            <a:srgbClr val="0000CC"/>
                          </a:solidFill>
                          <a:latin typeface="+mn-lt"/>
                        </a:rPr>
                        <a:t>재료비</a:t>
                      </a:r>
                      <a:endParaRPr sz="1000" u="none" strike="noStrike" cap="none" dirty="0">
                        <a:solidFill>
                          <a:srgbClr val="0000CC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물품구입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 - (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소모품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) 500,000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x1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식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=500,000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000" u="none" strike="noStrike" cap="none" dirty="0">
                          <a:solidFill>
                            <a:srgbClr val="0000CC"/>
                          </a:solidFill>
                          <a:latin typeface="+mn-lt"/>
                        </a:rPr>
                        <a:t>임차료</a:t>
                      </a:r>
                      <a:endParaRPr sz="1000" u="none" strike="noStrike" cap="none" dirty="0">
                        <a:solidFill>
                          <a:srgbClr val="0000CC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장비임차</a:t>
                      </a:r>
                      <a:endParaRPr lang="ko-KR" altLang="en-US" sz="1000" kern="0" spc="0" dirty="0">
                        <a:solidFill>
                          <a:srgbClr val="0000C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0" indent="0" algn="l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- (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노트북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)100,000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x1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식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x3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일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=300,000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rgbClr val="0000CC"/>
                        </a:solidFill>
                        <a:latin typeface="+mn-ea"/>
                        <a:ea typeface="+mn-ea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rgbClr val="0000CC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000" u="none" strike="noStrike" cap="none" dirty="0">
                          <a:solidFill>
                            <a:srgbClr val="0000CC"/>
                          </a:solidFill>
                          <a:latin typeface="+mn-lt"/>
                        </a:rPr>
                        <a:t>회의비</a:t>
                      </a:r>
                      <a:endParaRPr sz="1000" u="none" strike="noStrike" cap="none" dirty="0">
                        <a:solidFill>
                          <a:srgbClr val="0000CC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회의비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 - (</a:t>
                      </a:r>
                      <a:r>
                        <a:rPr lang="ko-KR" altLang="en-US" sz="1000" kern="0" spc="0" dirty="0" err="1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다과비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)8,000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x5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식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x10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일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=400,000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9544"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ko-KR" sz="11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총</a:t>
                      </a:r>
                      <a:r>
                        <a:rPr lang="en-US" altLang="ko-KR" sz="11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 </a:t>
                      </a:r>
                      <a:r>
                        <a:rPr lang="ko-KR" sz="11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예산 </a:t>
                      </a:r>
                      <a:endParaRPr sz="1100" b="1" i="0" u="none" strike="noStrike" cap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ko-K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C4C4C"/>
                        </a:buClr>
                        <a:buSzPts val="1050"/>
                        <a:buFont typeface="Arial"/>
                        <a:buNone/>
                      </a:pPr>
                      <a:r>
                        <a:rPr lang="en-US" altLang="ko-KR" sz="11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3,000,000</a:t>
                      </a:r>
                      <a:r>
                        <a:rPr lang="ko-KR" sz="11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(원)</a:t>
                      </a:r>
                      <a:endParaRPr sz="1100" b="1" i="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7" name="직사각형 6">
            <a:extLst>
              <a:ext uri="{FF2B5EF4-FFF2-40B4-BE49-F238E27FC236}">
                <a16:creationId xmlns:a16="http://schemas.microsoft.com/office/drawing/2014/main" id="{79780FAB-F015-4E0C-A109-CC875990ED28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Google Shape;48;p3">
            <a:extLst>
              <a:ext uri="{FF2B5EF4-FFF2-40B4-BE49-F238E27FC236}">
                <a16:creationId xmlns:a16="http://schemas.microsoft.com/office/drawing/2014/main" id="{0E975B96-6ED6-4453-AD15-075771880FDB}"/>
              </a:ext>
            </a:extLst>
          </p:cNvPr>
          <p:cNvSpPr txBox="1">
            <a:spLocks/>
          </p:cNvSpPr>
          <p:nvPr/>
        </p:nvSpPr>
        <p:spPr>
          <a:xfrm>
            <a:off x="471182" y="577641"/>
            <a:ext cx="2892803" cy="435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>
            <a:lvl1pPr lvl="0" algn="l" defTabSz="914400" rtl="0" eaLnBrk="1" latin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anum Gothic"/>
              <a:buNone/>
              <a:defRPr sz="2400" b="1" kern="1200">
                <a:solidFill>
                  <a:schemeClr val="tx1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rPr lang="en-US" altLang="ko-KR" sz="1400" dirty="0"/>
              <a:t>5. </a:t>
            </a:r>
            <a:r>
              <a:rPr lang="ko-KR" altLang="en-US" sz="1400" dirty="0"/>
              <a:t>예산계획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7DBCC2E4-9454-4EF0-8CB4-2BCFF589A2CE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669807B5-C786-4AC5-A70C-3828CB0636E2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1A5661A-1F88-4DA0-8D3C-5AAEAC12F3A6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FAFA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B13D629-F77D-4235-88BD-5A3E735B91CE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961495-89EC-4C94-80B3-4A7E6217166E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과정의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12" name="직각 삼각형 11">
            <a:extLst>
              <a:ext uri="{FF2B5EF4-FFF2-40B4-BE49-F238E27FC236}">
                <a16:creationId xmlns:a16="http://schemas.microsoft.com/office/drawing/2014/main" id="{883190A3-B53B-4C7B-8C38-FFF5AE717C21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FAFAA2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AE07A0EC-636F-4909-9E0A-24D2F2A4A8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790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37391703-A0B8-48D6-8266-E62F2759F6EC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FAFA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AD70AC2-3902-49BA-BDC6-0CD540247EC3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840D6D9F-E1C6-4AB0-86B9-8D336B0BB1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800FE2-D67E-43AB-A4BA-42ACF9BF083A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과정의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3B8092-3133-46B0-B333-5045D9F48E72}"/>
              </a:ext>
            </a:extLst>
          </p:cNvPr>
          <p:cNvSpPr txBox="1"/>
          <p:nvPr/>
        </p:nvSpPr>
        <p:spPr>
          <a:xfrm>
            <a:off x="4462188" y="870098"/>
            <a:ext cx="3267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b="1" dirty="0">
                <a:latin typeface="맑은 고딕" pitchFamily="50" charset="-127"/>
                <a:ea typeface="맑은 고딕" pitchFamily="50" charset="-127"/>
              </a:rPr>
              <a:t>지원신청서 작성 및 제출 안내</a:t>
            </a:r>
            <a:endParaRPr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720F7925-9D6A-405D-B31C-ACB205180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018543"/>
              </p:ext>
            </p:extLst>
          </p:nvPr>
        </p:nvGraphicFramePr>
        <p:xfrm>
          <a:off x="471181" y="1516116"/>
          <a:ext cx="11249637" cy="4706456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6207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7188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</a:rPr>
                        <a:t>구분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</a:rPr>
                        <a:t>내용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298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effectLst/>
                          <a:latin typeface="+mj-lt"/>
                        </a:rPr>
                        <a:t>작성 양식 </a:t>
                      </a:r>
                      <a:endParaRPr lang="ko-KR" altLang="en-US" sz="1000" b="1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0" dirty="0">
                          <a:latin typeface="+mj-lt"/>
                        </a:rPr>
                        <a:t>신청서는 </a:t>
                      </a:r>
                      <a:r>
                        <a:rPr lang="ko-KR" altLang="en-US" sz="1000" b="0" dirty="0">
                          <a:solidFill>
                            <a:srgbClr val="0000CC"/>
                          </a:solidFill>
                          <a:latin typeface="+mj-lt"/>
                        </a:rPr>
                        <a:t>총 </a:t>
                      </a:r>
                      <a:r>
                        <a:rPr lang="en-US" altLang="ko-KR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35</a:t>
                      </a:r>
                      <a:r>
                        <a:rPr lang="ko-KR" altLang="en-US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페이지 </a:t>
                      </a:r>
                      <a:r>
                        <a:rPr lang="ko-KR" altLang="en-US" sz="1000" b="0" dirty="0">
                          <a:latin typeface="+mj-lt"/>
                        </a:rPr>
                        <a:t>이내로 작성해주시기 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바라며 초과된 페이지는 심사자료로 활용하지 않습니다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.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endParaRPr lang="en-US" altLang="ko-KR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0" baseline="0" dirty="0">
                          <a:latin typeface="+mj-lt"/>
                        </a:rPr>
                        <a:t>지정된 제출자료 이외의 자료는 </a:t>
                      </a:r>
                      <a:r>
                        <a:rPr lang="ko-KR" altLang="en-US" sz="1000" b="0" baseline="0" dirty="0" err="1">
                          <a:latin typeface="+mj-lt"/>
                        </a:rPr>
                        <a:t>심사시</a:t>
                      </a:r>
                      <a:r>
                        <a:rPr lang="ko-KR" altLang="en-US" sz="1000" b="0" baseline="0" dirty="0">
                          <a:latin typeface="+mj-lt"/>
                        </a:rPr>
                        <a:t> 포함되지 않습니다</a:t>
                      </a:r>
                      <a:r>
                        <a:rPr lang="en-US" altLang="ko-KR" sz="1000" b="0" baseline="0" dirty="0">
                          <a:latin typeface="+mj-lt"/>
                        </a:rPr>
                        <a:t>. </a:t>
                      </a: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000" b="0" dirty="0">
                          <a:latin typeface="+mj-lt"/>
                        </a:rPr>
                        <a:t>‘</a:t>
                      </a:r>
                      <a:r>
                        <a:rPr lang="ko-KR" altLang="en-US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페이지 삭제</a:t>
                      </a:r>
                      <a:r>
                        <a:rPr lang="en-US" altLang="ko-KR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’</a:t>
                      </a:r>
                      <a:r>
                        <a:rPr lang="ko-KR" altLang="en-US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가 표기된 페이지와 도움말</a:t>
                      </a:r>
                      <a:r>
                        <a:rPr lang="en-US" altLang="ko-KR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(</a:t>
                      </a:r>
                      <a:r>
                        <a:rPr lang="ko-KR" altLang="en-US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파란색 글씨</a:t>
                      </a:r>
                      <a:r>
                        <a:rPr lang="en-US" altLang="ko-KR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)</a:t>
                      </a:r>
                      <a:r>
                        <a:rPr lang="ko-KR" altLang="en-US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은 삭제</a:t>
                      </a:r>
                      <a:r>
                        <a:rPr lang="ko-KR" altLang="en-US" sz="1000" b="0" dirty="0">
                          <a:latin typeface="+mj-lt"/>
                        </a:rPr>
                        <a:t>해주세요</a:t>
                      </a:r>
                      <a:endParaRPr lang="en-US" altLang="ko-KR" sz="1000" b="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618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작성 시 유의사항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본문 </a:t>
                      </a:r>
                      <a:r>
                        <a:rPr lang="ko-KR" altLang="en-US" sz="1000" b="1" kern="1200" dirty="0" err="1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맑은고딕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10pt, </a:t>
                      </a:r>
                      <a:r>
                        <a:rPr lang="ko-KR" altLang="en-US" sz="1000" b="1" kern="1200" dirty="0" err="1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줄간격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1.5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로 작성해주세요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effectLst/>
                        </a:rPr>
                        <a:t>※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필요할 경우 수정 가능</a:t>
                      </a:r>
                      <a:endParaRPr lang="en-US" altLang="ko-KR" sz="10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파란색 글씨로 작성된 안내 문구를 반드시 확인하신 후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작성해주시기 바랍니다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내부 양식은 변경하지 말아주세요</a:t>
                      </a:r>
                      <a:endParaRPr lang="ko-KR" altLang="en-US" sz="1000" b="1" kern="1200" dirty="0">
                        <a:solidFill>
                          <a:srgbClr val="FF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신청서 제출한 내용이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링크 등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잘 열리는지 확인 부탁드리며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열리지 않을 경우 심사에 반영되지 않습니다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지원신청 마감일 이후에는 제출한 서류 수정이 불가합니다</a:t>
                      </a:r>
                      <a:endParaRPr lang="en-US" altLang="ko-KR" sz="1000" b="1" kern="1200" dirty="0">
                        <a:solidFill>
                          <a:srgbClr val="0000CC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245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접수방법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공모기간 </a:t>
                      </a:r>
                      <a:r>
                        <a:rPr lang="en-US" altLang="ko-KR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altLang="ko-KR" sz="10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2024. 6. 24. ~ 7. 15.</a:t>
                      </a:r>
                      <a:endParaRPr lang="en-US" altLang="ko-KR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접수기간 </a:t>
                      </a:r>
                      <a:r>
                        <a:rPr lang="en-US" altLang="ko-KR" sz="10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2024. 7. 1. ~ 7. 15.  17</a:t>
                      </a:r>
                      <a:r>
                        <a:rPr lang="ko-KR" altLang="en-US" sz="10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시까지 </a:t>
                      </a:r>
                      <a:r>
                        <a:rPr lang="en-US" altLang="ko-KR" sz="1000" b="1" dirty="0"/>
                        <a:t>※ </a:t>
                      </a: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접수마감 </a:t>
                      </a:r>
                      <a:r>
                        <a:rPr lang="en-US" altLang="ko-KR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시간 전 제출</a:t>
                      </a:r>
                      <a:r>
                        <a:rPr lang="ko-KR" altLang="en-US" sz="10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완료 권장</a:t>
                      </a:r>
                      <a:endParaRPr lang="en-US" altLang="ko-KR" sz="10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접수방법 </a:t>
                      </a:r>
                      <a:r>
                        <a:rPr lang="en-US" altLang="ko-KR" sz="10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이메일 접수 </a:t>
                      </a:r>
                      <a:r>
                        <a:rPr lang="en-US" altLang="ko-KR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altLang="ko-KR" sz="1000" b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soolsool@ydpcf.or.kr</a:t>
                      </a:r>
                      <a:r>
                        <a:rPr lang="en-US" altLang="ko-KR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 </a:t>
                      </a:r>
                      <a:r>
                        <a:rPr lang="ko-KR" alt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메일제목 </a:t>
                      </a:r>
                      <a:r>
                        <a:rPr lang="en-US" altLang="ko-KR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000" b="1" kern="1200" dirty="0" err="1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술술랩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과정의 술술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신청자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대표자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명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프로젝트 명</a:t>
                      </a:r>
                      <a:endParaRPr lang="en-US" altLang="ko-KR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 </a:t>
                      </a:r>
                      <a:r>
                        <a:rPr lang="ko-KR" alt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파일명 </a:t>
                      </a:r>
                      <a:endParaRPr lang="en-US" altLang="ko-KR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en-US" altLang="ko-KR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000" b="1" kern="1200" dirty="0" err="1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술술랩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과정의 술술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신청서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신청자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단체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명 </a:t>
                      </a:r>
                      <a:endParaRPr lang="en-US" altLang="ko-KR" sz="1000" b="1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</a:t>
                      </a:r>
                      <a:r>
                        <a:rPr lang="en-US" altLang="ko-KR" sz="1000" b="1" dirty="0"/>
                        <a:t>※ </a:t>
                      </a: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파일은 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PDF</a:t>
                      </a:r>
                      <a:r>
                        <a:rPr lang="en-US" altLang="ko-KR" sz="1000" b="1" kern="1200" baseline="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b="1" kern="1200" baseline="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형식으로 변환하여 제출해주세요</a:t>
                      </a:r>
                      <a:r>
                        <a:rPr lang="en-US" altLang="ko-KR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(PDF 1</a:t>
                      </a:r>
                      <a:r>
                        <a:rPr lang="ko-KR" altLang="en-US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페이지당 슬라이드 </a:t>
                      </a:r>
                      <a:r>
                        <a:rPr lang="en-US" altLang="ko-KR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개로 보일 수 있게</a:t>
                      </a:r>
                      <a:r>
                        <a:rPr lang="en-US" altLang="ko-KR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2. 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000" b="1" kern="1200" dirty="0" err="1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술술랩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과정의 술술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포트폴리오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신청자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단체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명 </a:t>
                      </a:r>
                      <a:r>
                        <a:rPr lang="en-US" altLang="ko-KR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자유양식 </a:t>
                      </a:r>
                      <a:r>
                        <a:rPr lang="en-US" altLang="ko-KR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분량제한 없음</a:t>
                      </a:r>
                      <a:r>
                        <a:rPr lang="en-US" altLang="ko-KR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3. 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000" b="1" kern="1200" dirty="0" err="1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술술랩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과정의 술술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000" b="1" kern="1200" baseline="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신청자 확인사항 및 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성희롱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성폭력 예방 등에 관한 서약서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신청자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단체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명 </a:t>
                      </a:r>
                      <a:r>
                        <a:rPr lang="en-US" altLang="ko-KR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서명 필수</a:t>
                      </a:r>
                      <a:r>
                        <a:rPr lang="en-US" altLang="ko-KR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altLang="ko-KR" sz="1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4. (</a:t>
                      </a:r>
                      <a:r>
                        <a:rPr lang="ko-KR" altLang="en-US" sz="1000" b="1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해당시</a:t>
                      </a:r>
                      <a:r>
                        <a:rPr lang="en-US" altLang="ko-KR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000" b="1" kern="1200" dirty="0" err="1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술술랩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과정의 술술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증빙서류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신청자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단체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명 </a:t>
                      </a:r>
                      <a:endParaRPr lang="ko-KR" altLang="en-US" sz="1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0517853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04AFB0AE-EA98-4E36-AB46-3B8486666C0A}"/>
              </a:ext>
            </a:extLst>
          </p:cNvPr>
          <p:cNvSpPr txBox="1"/>
          <p:nvPr/>
        </p:nvSpPr>
        <p:spPr>
          <a:xfrm>
            <a:off x="8902252" y="743405"/>
            <a:ext cx="1144865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/>
              <a:t>페이지 삭제</a:t>
            </a:r>
          </a:p>
        </p:txBody>
      </p:sp>
      <p:sp>
        <p:nvSpPr>
          <p:cNvPr id="2" name="직각 삼각형 1">
            <a:extLst>
              <a:ext uri="{FF2B5EF4-FFF2-40B4-BE49-F238E27FC236}">
                <a16:creationId xmlns:a16="http://schemas.microsoft.com/office/drawing/2014/main" id="{3626645D-8C88-4E61-88A5-4E6FABC6F513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FAFAA2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746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01190E8B-E3E0-46AE-A621-2EA846D65ABE}"/>
              </a:ext>
            </a:extLst>
          </p:cNvPr>
          <p:cNvGraphicFramePr>
            <a:graphicFrameLocks noGrp="1"/>
          </p:cNvGraphicFramePr>
          <p:nvPr/>
        </p:nvGraphicFramePr>
        <p:xfrm>
          <a:off x="1632173" y="2702064"/>
          <a:ext cx="9000000" cy="244877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850968">
                  <a:extLst>
                    <a:ext uri="{9D8B030D-6E8A-4147-A177-3AD203B41FA5}">
                      <a16:colId xmlns:a16="http://schemas.microsoft.com/office/drawing/2014/main" val="312855230"/>
                    </a:ext>
                  </a:extLst>
                </a:gridCol>
                <a:gridCol w="6823429">
                  <a:extLst>
                    <a:ext uri="{9D8B030D-6E8A-4147-A177-3AD203B41FA5}">
                      <a16:colId xmlns:a16="http://schemas.microsoft.com/office/drawing/2014/main" val="4267301521"/>
                    </a:ext>
                  </a:extLst>
                </a:gridCol>
                <a:gridCol w="1325603">
                  <a:extLst>
                    <a:ext uri="{9D8B030D-6E8A-4147-A177-3AD203B41FA5}">
                      <a16:colId xmlns:a16="http://schemas.microsoft.com/office/drawing/2014/main" val="3002550769"/>
                    </a:ext>
                  </a:extLst>
                </a:gridCol>
              </a:tblGrid>
              <a:tr h="45107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연번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첨부서류 내용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제출자료 표기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7193247"/>
                  </a:ext>
                </a:extLst>
              </a:tr>
              <a:tr h="45107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신청서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10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예시 </a:t>
                      </a:r>
                      <a:r>
                        <a:rPr lang="ko-KR" altLang="en-US" sz="1100" kern="0" spc="0" dirty="0">
                          <a:solidFill>
                            <a:srgbClr val="0000CC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✅</a:t>
                      </a:r>
                      <a:endParaRPr sz="1100" u="none" strike="noStrike" cap="none" dirty="0">
                        <a:solidFill>
                          <a:srgbClr val="0000CC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6961461"/>
                  </a:ext>
                </a:extLst>
              </a:tr>
              <a:tr h="45107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2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포트폴리오 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자유양식 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*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분량제한 없음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4607776"/>
                  </a:ext>
                </a:extLst>
              </a:tr>
              <a:tr h="54877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3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신청자 확인사항 및 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성희롱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성폭력 예방 등에 관한 서약서</a:t>
                      </a: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endParaRPr lang="ko-KR" altLang="en-US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49168"/>
                  </a:ext>
                </a:extLst>
              </a:tr>
              <a:tr h="54678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4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100" u="none" strike="noStrike" cap="none" dirty="0" err="1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우대증빙서류</a:t>
                      </a:r>
                      <a:endParaRPr lang="en-US" altLang="ko-KR"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+mn-ea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지역예술가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작업실 임대차계약서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주민등록등본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사업자등록증 등 해당 되는 양식 </a:t>
                      </a:r>
                      <a:r>
                        <a:rPr lang="ko-KR" altLang="en-US" sz="11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택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altLang="en-US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base" latinLnBrk="1"/>
                      <a:endParaRPr lang="ko-KR" altLang="en-US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0493064"/>
                  </a:ext>
                </a:extLst>
              </a:tr>
            </a:tbl>
          </a:graphicData>
        </a:graphic>
      </p:graphicFrame>
      <p:sp>
        <p:nvSpPr>
          <p:cNvPr id="4" name="직사각형 3">
            <a:extLst>
              <a:ext uri="{FF2B5EF4-FFF2-40B4-BE49-F238E27FC236}">
                <a16:creationId xmlns:a16="http://schemas.microsoft.com/office/drawing/2014/main" id="{37391703-A0B8-48D6-8266-E62F2759F6EC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FAFA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AD70AC2-3902-49BA-BDC6-0CD540247EC3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800FE2-D67E-43AB-A4BA-42ACF9BF083A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과정의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3B8092-3133-46B0-B333-5045D9F48E72}"/>
              </a:ext>
            </a:extLst>
          </p:cNvPr>
          <p:cNvSpPr txBox="1"/>
          <p:nvPr/>
        </p:nvSpPr>
        <p:spPr>
          <a:xfrm>
            <a:off x="4634807" y="1211554"/>
            <a:ext cx="2994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b="1" dirty="0">
                <a:latin typeface="맑은 고딕" pitchFamily="50" charset="-127"/>
                <a:ea typeface="맑은 고딕" pitchFamily="50" charset="-127"/>
              </a:rPr>
              <a:t>제출서류 확인</a:t>
            </a:r>
            <a:endParaRPr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93CD44-A5B9-454B-8AA8-9DA5CF50CC67}"/>
              </a:ext>
            </a:extLst>
          </p:cNvPr>
          <p:cNvSpPr txBox="1"/>
          <p:nvPr/>
        </p:nvSpPr>
        <p:spPr>
          <a:xfrm>
            <a:off x="1632173" y="1908785"/>
            <a:ext cx="9000000" cy="3751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400" kern="0" spc="-50" dirty="0"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400" kern="0" spc="-50" dirty="0">
                <a:solidFill>
                  <a:srgbClr val="0000C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제출시 제출자료 </a:t>
            </a:r>
            <a:r>
              <a:rPr lang="ko-KR" altLang="en-US" sz="1400" kern="0" spc="-50" dirty="0" err="1">
                <a:solidFill>
                  <a:srgbClr val="0000C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표기란에</a:t>
            </a:r>
            <a:r>
              <a:rPr lang="ko-KR" altLang="en-US" sz="1400" kern="0" spc="-50" dirty="0">
                <a:solidFill>
                  <a:srgbClr val="0000C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체크박스 </a:t>
            </a:r>
            <a:r>
              <a:rPr lang="ko-KR" altLang="en-US" sz="1400" kern="0" spc="0" dirty="0">
                <a:solidFill>
                  <a:srgbClr val="0000C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✅</a:t>
            </a:r>
            <a:r>
              <a:rPr lang="ko-KR" altLang="en-US" sz="1400" kern="0" dirty="0">
                <a:solidFill>
                  <a:srgbClr val="0000CC"/>
                </a:solidFill>
                <a:latin typeface="휴먼명조"/>
              </a:rPr>
              <a:t> 표시</a:t>
            </a:r>
            <a:r>
              <a:rPr lang="en-US" altLang="ko-KR" sz="1400" kern="0" spc="-50" dirty="0">
                <a:solidFill>
                  <a:srgbClr val="0000C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kern="0" spc="-50" dirty="0">
                <a:solidFill>
                  <a:srgbClr val="0000C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자료 미제출시 </a:t>
            </a:r>
            <a:r>
              <a:rPr lang="ko-KR" altLang="en-US" sz="1400" kern="0" spc="-50" dirty="0" err="1">
                <a:solidFill>
                  <a:srgbClr val="0000C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심사시</a:t>
            </a:r>
            <a:r>
              <a:rPr lang="ko-KR" altLang="en-US" sz="1400" kern="0" spc="-50" dirty="0">
                <a:solidFill>
                  <a:srgbClr val="0000C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반영</a:t>
            </a:r>
            <a:r>
              <a:rPr lang="ko-KR" altLang="en-US" sz="1400" b="1" kern="0" spc="-50" dirty="0">
                <a:solidFill>
                  <a:srgbClr val="0000CC"/>
                </a:solidFill>
                <a:effectLst/>
                <a:latin typeface="휴먼명조"/>
                <a:ea typeface="맑은 고딕" panose="020B0503020000020004" pitchFamily="50" charset="-127"/>
              </a:rPr>
              <a:t> </a:t>
            </a:r>
            <a:endParaRPr lang="ko-KR" altLang="en-US" sz="1400" kern="0" spc="0" dirty="0">
              <a:solidFill>
                <a:srgbClr val="0000CC"/>
              </a:solidFill>
              <a:effectLst/>
              <a:latin typeface="휴먼명조"/>
            </a:endParaRPr>
          </a:p>
        </p:txBody>
      </p:sp>
      <p:sp>
        <p:nvSpPr>
          <p:cNvPr id="9" name="직각 삼각형 8">
            <a:extLst>
              <a:ext uri="{FF2B5EF4-FFF2-40B4-BE49-F238E27FC236}">
                <a16:creationId xmlns:a16="http://schemas.microsoft.com/office/drawing/2014/main" id="{05F4F4B3-A86A-4204-88F2-C40F67F82781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FAFAA2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9420B3E0-12F3-4E9C-A6CD-9A9A4CA0FE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428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7B04F922-E839-4C20-8D6D-F01C8EA0934C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Google Shape;48;p3"/>
          <p:cNvSpPr txBox="1">
            <a:spLocks noGrp="1"/>
          </p:cNvSpPr>
          <p:nvPr>
            <p:ph type="title"/>
          </p:nvPr>
        </p:nvSpPr>
        <p:spPr>
          <a:xfrm>
            <a:off x="471182" y="577641"/>
            <a:ext cx="2664635" cy="435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/>
          <a:p>
            <a:r>
              <a:rPr lang="ko-KR" sz="1400" b="1" dirty="0"/>
              <a:t>1. </a:t>
            </a:r>
            <a:r>
              <a:rPr lang="ko-KR" altLang="en-US" sz="1400" b="1" dirty="0"/>
              <a:t>사업개요</a:t>
            </a:r>
            <a:endParaRPr sz="1400" b="1" dirty="0"/>
          </a:p>
        </p:txBody>
      </p:sp>
      <p:graphicFrame>
        <p:nvGraphicFramePr>
          <p:cNvPr id="49" name="Google Shape;49;p3"/>
          <p:cNvGraphicFramePr/>
          <p:nvPr>
            <p:extLst>
              <p:ext uri="{D42A27DB-BD31-4B8C-83A1-F6EECF244321}">
                <p14:modId xmlns:p14="http://schemas.microsoft.com/office/powerpoint/2010/main" val="2869367196"/>
              </p:ext>
            </p:extLst>
          </p:nvPr>
        </p:nvGraphicFramePr>
        <p:xfrm>
          <a:off x="471182" y="1086538"/>
          <a:ext cx="11440853" cy="5493173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8835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77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7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11455">
                  <a:extLst>
                    <a:ext uri="{9D8B030D-6E8A-4147-A177-3AD203B41FA5}">
                      <a16:colId xmlns:a16="http://schemas.microsoft.com/office/drawing/2014/main" val="1981236561"/>
                    </a:ext>
                  </a:extLst>
                </a:gridCol>
                <a:gridCol w="489829">
                  <a:extLst>
                    <a:ext uri="{9D8B030D-6E8A-4147-A177-3AD203B41FA5}">
                      <a16:colId xmlns:a16="http://schemas.microsoft.com/office/drawing/2014/main" val="2486144654"/>
                    </a:ext>
                  </a:extLst>
                </a:gridCol>
                <a:gridCol w="389311">
                  <a:extLst>
                    <a:ext uri="{9D8B030D-6E8A-4147-A177-3AD203B41FA5}">
                      <a16:colId xmlns:a16="http://schemas.microsoft.com/office/drawing/2014/main" val="4013799631"/>
                    </a:ext>
                  </a:extLst>
                </a:gridCol>
                <a:gridCol w="1032314">
                  <a:extLst>
                    <a:ext uri="{9D8B030D-6E8A-4147-A177-3AD203B41FA5}">
                      <a16:colId xmlns:a16="http://schemas.microsoft.com/office/drawing/2014/main" val="2132782068"/>
                    </a:ext>
                  </a:extLst>
                </a:gridCol>
                <a:gridCol w="970021">
                  <a:extLst>
                    <a:ext uri="{9D8B030D-6E8A-4147-A177-3AD203B41FA5}">
                      <a16:colId xmlns:a16="http://schemas.microsoft.com/office/drawing/2014/main" val="3821798536"/>
                    </a:ext>
                  </a:extLst>
                </a:gridCol>
                <a:gridCol w="110254">
                  <a:extLst>
                    <a:ext uri="{9D8B030D-6E8A-4147-A177-3AD203B41FA5}">
                      <a16:colId xmlns:a16="http://schemas.microsoft.com/office/drawing/2014/main" val="1150002094"/>
                    </a:ext>
                  </a:extLst>
                </a:gridCol>
                <a:gridCol w="831180">
                  <a:extLst>
                    <a:ext uri="{9D8B030D-6E8A-4147-A177-3AD203B41FA5}">
                      <a16:colId xmlns:a16="http://schemas.microsoft.com/office/drawing/2014/main" val="228556072"/>
                    </a:ext>
                  </a:extLst>
                </a:gridCol>
                <a:gridCol w="1911455">
                  <a:extLst>
                    <a:ext uri="{9D8B030D-6E8A-4147-A177-3AD203B41FA5}">
                      <a16:colId xmlns:a16="http://schemas.microsoft.com/office/drawing/2014/main" val="1137602050"/>
                    </a:ext>
                  </a:extLst>
                </a:gridCol>
              </a:tblGrid>
              <a:tr h="34146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2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프로젝트 명</a:t>
                      </a:r>
                      <a:endParaRPr sz="1200" u="none" strike="noStrike" cap="none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175260" marR="0" lvl="0" indent="-17526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b="0" u="none" strike="noStrike" cap="none" dirty="0">
                        <a:solidFill>
                          <a:srgbClr val="5200F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46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/>
                        <a:t>팀 명</a:t>
                      </a:r>
                      <a:endParaRPr sz="1200" b="1" u="none" strike="noStrike" cap="none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175260" marR="0" lvl="0" indent="-17526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※ </a:t>
                      </a:r>
                      <a:r>
                        <a:rPr lang="ko-KR" altLang="en-US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개인 프로젝트일 경우 본인 이름 작성</a:t>
                      </a:r>
                      <a:endParaRPr lang="ko-KR" altLang="en-US" sz="1000" b="0" dirty="0">
                        <a:solidFill>
                          <a:srgbClr val="0000CC"/>
                        </a:solidFill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175260" marR="0" lvl="0" indent="-17526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endParaRPr lang="ko-KR" altLang="en-US" sz="1000" b="0" dirty="0">
                        <a:solidFill>
                          <a:srgbClr val="0000CC"/>
                        </a:solidFill>
                      </a:endParaRPr>
                    </a:p>
                  </a:txBody>
                  <a:tcPr marL="63275" marR="63275" marT="17500" marB="175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/>
                        <a:t>구성인원</a:t>
                      </a:r>
                    </a:p>
                  </a:txBody>
                  <a:tcPr marL="63275" marR="63275" marT="17500" marB="175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※</a:t>
                      </a:r>
                      <a:r>
                        <a:rPr lang="ko-KR" altLang="en-US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단체 및 프로젝트 팀 </a:t>
                      </a:r>
                      <a:r>
                        <a:rPr lang="ko-KR" altLang="en-US" sz="1000" b="0" u="none" strike="noStrike" cap="none" dirty="0" err="1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구성시</a:t>
                      </a:r>
                      <a:r>
                        <a:rPr lang="ko-KR" altLang="en-US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 기재</a:t>
                      </a:r>
                      <a:endParaRPr lang="ko-KR" altLang="en-US" sz="1000" b="0" dirty="0">
                        <a:solidFill>
                          <a:srgbClr val="0000CC"/>
                        </a:solidFill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176187"/>
                  </a:ext>
                </a:extLst>
              </a:tr>
              <a:tr h="34146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/>
                        <a:t>대표자 정보</a:t>
                      </a:r>
                      <a:endParaRPr sz="1200" b="1" u="none" strike="noStrike" cap="none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/>
                        <a:t>성명</a:t>
                      </a: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3275" marR="63275" marT="17500" marB="175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/>
                        <a:t>연락처</a:t>
                      </a:r>
                    </a:p>
                  </a:txBody>
                  <a:tcPr marL="63275" marR="63275" marT="17500" marB="17500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3275" marR="63275" marT="17500" marB="1750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8154941"/>
                  </a:ext>
                </a:extLst>
              </a:tr>
              <a:tr h="341465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200" b="1" u="none" strike="noStrike" cap="none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이메일</a:t>
                      </a:r>
                      <a:endParaRPr lang="ko-KR" altLang="en-US" sz="1100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3275" marR="63275" marT="17500" marB="17500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/>
                        <a:t>주소</a:t>
                      </a:r>
                    </a:p>
                  </a:txBody>
                  <a:tcPr marL="63275" marR="63275" marT="17500" marB="17500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3275" marR="63275" marT="17500" marB="1750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9094531"/>
                  </a:ext>
                </a:extLst>
              </a:tr>
              <a:tr h="386199">
                <a:tc rowSpan="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latin typeface="+mn-ea"/>
                          <a:ea typeface="+mn-ea"/>
                        </a:rPr>
                        <a:t>프로젝트 개요</a:t>
                      </a:r>
                      <a:endParaRPr lang="ko-KR" sz="12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조사 및 연구 주제</a:t>
                      </a:r>
                      <a:endParaRPr lang="en-US" altLang="ko-KR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100" b="1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5472">
                <a:tc vMerge="1">
                  <a:txBody>
                    <a:bodyPr/>
                    <a:lstStyle/>
                    <a:p>
                      <a:pPr algn="ctr"/>
                      <a:endParaRPr lang="ko-KR" sz="12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아카이브 전시</a:t>
                      </a:r>
                      <a:r>
                        <a:rPr lang="ko-KR" sz="11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 형식</a:t>
                      </a:r>
                      <a:endParaRPr lang="ko-KR" altLang="en-US" sz="1100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□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 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물리적 아카이브 전시</a:t>
                      </a:r>
                      <a:endParaRPr lang="en-US" altLang="ko-KR" sz="1100" b="1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(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문서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사진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책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예술 작품 등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)</a:t>
                      </a:r>
                      <a:endParaRPr sz="1100" b="1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□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 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디지털 아카이브 전시</a:t>
                      </a:r>
                      <a:endParaRPr lang="en-US" altLang="ko-KR" sz="1100" b="1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(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온라인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, 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디지털장비 등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)</a:t>
                      </a:r>
                      <a:endParaRPr sz="1100" b="1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□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 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혼합 매체 전시</a:t>
                      </a:r>
                      <a:endParaRPr lang="en-US" altLang="ko-KR" sz="1100" b="1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  <a:p>
                      <a:pPr algn="ctr" latinLnBrk="1"/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(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물리적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+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디지털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)</a:t>
                      </a:r>
                      <a:endParaRPr lang="ko-KR" altLang="en-US" dirty="0"/>
                    </a:p>
                  </a:txBody>
                  <a:tcPr marL="63275" marR="63275" marT="17500" marB="1750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4019360"/>
                  </a:ext>
                </a:extLst>
              </a:tr>
              <a:tr h="341465">
                <a:tc vMerge="1">
                  <a:txBody>
                    <a:bodyPr/>
                    <a:lstStyle/>
                    <a:p>
                      <a:pPr algn="ctr"/>
                      <a:endParaRPr lang="ko-KR" sz="12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sz="11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프로젝트 총 비용</a:t>
                      </a:r>
                      <a:endParaRPr lang="ko-KR" altLang="en-US" sz="1100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9">
                  <a:txBody>
                    <a:bodyPr/>
                    <a:lstStyle/>
                    <a:p>
                      <a:pPr latinLnBrk="1"/>
                      <a:r>
                        <a:rPr lang="ko-KR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※ </a:t>
                      </a:r>
                      <a:r>
                        <a:rPr lang="en-US" altLang="ko-KR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5</a:t>
                      </a:r>
                      <a:r>
                        <a:rPr lang="ko-KR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. </a:t>
                      </a:r>
                      <a:r>
                        <a:rPr lang="ko-KR" altLang="en-US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예산계획</a:t>
                      </a:r>
                      <a:r>
                        <a:rPr lang="ko-KR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 비용 총합과 동일해야 함</a:t>
                      </a:r>
                      <a:endParaRPr lang="ko-KR" altLang="en-US" sz="1000" b="0" dirty="0">
                        <a:solidFill>
                          <a:srgbClr val="0000CC"/>
                        </a:solidFill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978607"/>
                  </a:ext>
                </a:extLst>
              </a:tr>
              <a:tr h="391277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>
                          <a:solidFill>
                            <a:schemeClr val="tx1"/>
                          </a:solidFill>
                        </a:rPr>
                        <a:t>전시공간</a:t>
                      </a:r>
                      <a:endParaRPr sz="1200" b="1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□ 대안공간</a:t>
                      </a: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□ </a:t>
                      </a:r>
                      <a:r>
                        <a:rPr lang="ko-KR" altLang="en-US" sz="1100" b="1" u="none" strike="noStrike" cap="none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폐공장</a:t>
                      </a:r>
                      <a:endParaRPr lang="ko-KR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□ 유휴공간</a:t>
                      </a: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□ 작가작업실</a:t>
                      </a: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endParaRPr lang="ko-KR" altLang="en-US" sz="1000" b="1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□ 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기타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(</a:t>
                      </a:r>
                      <a:r>
                        <a:rPr lang="ko-KR" altLang="en-US" sz="1100" b="1" u="none" strike="noStrike" cap="none" dirty="0">
                          <a:solidFill>
                            <a:srgbClr val="0000CC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직접기재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)</a:t>
                      </a: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954111"/>
                  </a:ext>
                </a:extLst>
              </a:tr>
              <a:tr h="283589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200" b="1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1" u="none" strike="noStrike" cap="none" dirty="0">
                          <a:solidFill>
                            <a:srgbClr val="0000CC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※ </a:t>
                      </a:r>
                      <a:r>
                        <a:rPr lang="ko-KR" altLang="en-US" sz="1000" b="1" u="none" strike="noStrike" cap="none" dirty="0">
                          <a:solidFill>
                            <a:srgbClr val="0000CC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전시공간 확정은 프로젝트 선정 이후 최종 협의</a:t>
                      </a: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8116779"/>
                  </a:ext>
                </a:extLst>
              </a:tr>
              <a:tr h="51199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>
                          <a:solidFill>
                            <a:schemeClr val="tx1"/>
                          </a:solidFill>
                        </a:rPr>
                        <a:t>프로젝트의 핵심 키워드</a:t>
                      </a:r>
                      <a:endParaRPr sz="1200" b="1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lang="en-US" altLang="ko-KR" sz="1000" b="1" u="none" strike="noStrike" cap="none" dirty="0">
                        <a:solidFill>
                          <a:schemeClr val="bg1">
                            <a:lumMod val="6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973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200" b="1" u="none" strike="noStrike" cap="none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기획의도 및 추진배경</a:t>
                      </a: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171450" marR="0" lvl="0" indent="-1079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b="1" u="none" strike="noStrike" cap="none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0" name="직사각형 9">
            <a:extLst>
              <a:ext uri="{FF2B5EF4-FFF2-40B4-BE49-F238E27FC236}">
                <a16:creationId xmlns:a16="http://schemas.microsoft.com/office/drawing/2014/main" id="{5DADE057-D167-4B84-BEC2-58B1F3B6BD59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FAFA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7BDC31AB-ECC2-436D-A18D-05A4B421077A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8BA5E6-FA37-457B-B6E9-2321897D539A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과정의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9" name="직각 삼각형 8">
            <a:extLst>
              <a:ext uri="{FF2B5EF4-FFF2-40B4-BE49-F238E27FC236}">
                <a16:creationId xmlns:a16="http://schemas.microsoft.com/office/drawing/2014/main" id="{3DE5DEFD-A76C-4EDB-8BF0-B12AB2FE9D82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FAFAA2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28F6E3C1-C7FC-4997-BFC8-DFA4656B93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7B04F922-E839-4C20-8D6D-F01C8EA0934C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7A9659-BD0E-4C0E-B47F-447E7C62D138}"/>
              </a:ext>
            </a:extLst>
          </p:cNvPr>
          <p:cNvSpPr txBox="1"/>
          <p:nvPr/>
        </p:nvSpPr>
        <p:spPr>
          <a:xfrm>
            <a:off x="624071" y="1079136"/>
            <a:ext cx="8293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❏</a:t>
            </a:r>
            <a:r>
              <a:rPr lang="ko-KR" altLang="en-US" sz="1800" kern="0" spc="0" dirty="0">
                <a:effectLst/>
                <a:latin typeface="휴먼명조"/>
                <a:ea typeface="맑은 고딕" panose="020B0503020000020004" pitchFamily="50" charset="-127"/>
              </a:rPr>
              <a:t> </a:t>
            </a:r>
            <a:r>
              <a:rPr lang="ko-KR" altLang="en-US" sz="1400" b="1" dirty="0"/>
              <a:t>프로젝트 목적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키워드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공모주제</a:t>
            </a:r>
            <a:endParaRPr lang="en-US" altLang="ko-KR" sz="1400" b="1" dirty="0"/>
          </a:p>
          <a:p>
            <a:endParaRPr lang="en-US" altLang="ko-KR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6A2C3E-C1A9-4A18-A5A8-B959342343F5}"/>
              </a:ext>
            </a:extLst>
          </p:cNvPr>
          <p:cNvSpPr txBox="1"/>
          <p:nvPr/>
        </p:nvSpPr>
        <p:spPr>
          <a:xfrm>
            <a:off x="2130804" y="549042"/>
            <a:ext cx="8079651" cy="5242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rgbClr val="0000CC"/>
                </a:solidFill>
              </a:rPr>
              <a:t>프로젝트 과정을 잘 표현할 수 있도록 구체적인 목적</a:t>
            </a:r>
            <a:r>
              <a:rPr lang="en-US" altLang="ko-KR" sz="1000" dirty="0">
                <a:solidFill>
                  <a:srgbClr val="0000CC"/>
                </a:solidFill>
              </a:rPr>
              <a:t>, </a:t>
            </a:r>
            <a:r>
              <a:rPr lang="ko-KR" altLang="en-US" sz="1000" dirty="0">
                <a:solidFill>
                  <a:srgbClr val="0000CC"/>
                </a:solidFill>
              </a:rPr>
              <a:t>키워드</a:t>
            </a:r>
            <a:r>
              <a:rPr lang="en-US" altLang="ko-KR" sz="1000" dirty="0">
                <a:solidFill>
                  <a:srgbClr val="0000CC"/>
                </a:solidFill>
              </a:rPr>
              <a:t>,</a:t>
            </a:r>
            <a:r>
              <a:rPr lang="ko-KR" altLang="en-US" sz="1000" dirty="0">
                <a:solidFill>
                  <a:srgbClr val="0000CC"/>
                </a:solidFill>
              </a:rPr>
              <a:t> 공모주제에 대해 자세히 설명해주세요</a:t>
            </a:r>
            <a:r>
              <a:rPr lang="en-US" altLang="ko-KR" sz="1000" dirty="0">
                <a:solidFill>
                  <a:srgbClr val="0000CC"/>
                </a:solidFill>
              </a:rPr>
              <a:t>. (</a:t>
            </a:r>
            <a:r>
              <a:rPr lang="ko-KR" altLang="en-US" sz="1000" dirty="0">
                <a:solidFill>
                  <a:srgbClr val="0000CC"/>
                </a:solidFill>
              </a:rPr>
              <a:t>이미지 첨부 가능</a:t>
            </a:r>
            <a:r>
              <a:rPr lang="en-US" altLang="ko-KR" sz="1000" dirty="0">
                <a:solidFill>
                  <a:srgbClr val="0000CC"/>
                </a:solidFill>
              </a:rPr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b="0" dirty="0">
                <a:solidFill>
                  <a:srgbClr val="0000CC"/>
                </a:solidFill>
                <a:effectLst/>
              </a:rPr>
              <a:t>※ </a:t>
            </a:r>
            <a:r>
              <a:rPr lang="ko-KR" altLang="en-US" sz="1000" dirty="0">
                <a:solidFill>
                  <a:srgbClr val="0000CC"/>
                </a:solidFill>
              </a:rPr>
              <a:t>페이지 추가가 필요할 경우 새 슬라이드</a:t>
            </a:r>
            <a:r>
              <a:rPr lang="en-US" altLang="ko-KR" sz="1000" dirty="0">
                <a:solidFill>
                  <a:srgbClr val="0000CC"/>
                </a:solidFill>
              </a:rPr>
              <a:t> </a:t>
            </a:r>
            <a:r>
              <a:rPr lang="ko-KR" altLang="en-US" sz="1000" dirty="0">
                <a:solidFill>
                  <a:srgbClr val="0000CC"/>
                </a:solidFill>
              </a:rPr>
              <a:t>추가</a:t>
            </a:r>
            <a:r>
              <a:rPr lang="en-US" altLang="ko-KR" sz="1000" dirty="0">
                <a:solidFill>
                  <a:srgbClr val="0000CC"/>
                </a:solidFill>
              </a:rPr>
              <a:t> </a:t>
            </a:r>
            <a:r>
              <a:rPr lang="ko-KR" altLang="en-US" sz="1000" dirty="0">
                <a:solidFill>
                  <a:srgbClr val="0000CC"/>
                </a:solidFill>
              </a:rPr>
              <a:t>하여 작성해주세요</a:t>
            </a:r>
            <a:r>
              <a:rPr lang="en-US" altLang="ko-KR" sz="1000" dirty="0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12" name="Google Shape;48;p3">
            <a:extLst>
              <a:ext uri="{FF2B5EF4-FFF2-40B4-BE49-F238E27FC236}">
                <a16:creationId xmlns:a16="http://schemas.microsoft.com/office/drawing/2014/main" id="{A27D3147-3287-44B0-850E-A5D39FA11ACE}"/>
              </a:ext>
            </a:extLst>
          </p:cNvPr>
          <p:cNvSpPr txBox="1">
            <a:spLocks/>
          </p:cNvSpPr>
          <p:nvPr/>
        </p:nvSpPr>
        <p:spPr>
          <a:xfrm>
            <a:off x="471182" y="577641"/>
            <a:ext cx="1510363" cy="435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>
            <a:lvl1pPr lvl="0" algn="l" defTabSz="914400" rtl="0" eaLnBrk="1" latin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anum Gothic"/>
              <a:buNone/>
              <a:defRPr sz="2400" b="1" kern="1200">
                <a:solidFill>
                  <a:schemeClr val="tx1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rPr lang="en-US" altLang="ko-KR" sz="1400" dirty="0"/>
              <a:t>2. </a:t>
            </a:r>
            <a:r>
              <a:rPr lang="ko-KR" altLang="en-US" sz="1400" dirty="0"/>
              <a:t>세부 사업내용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05B9261-4655-4F63-87A5-D8B4DBEB7819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FAFA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54F12D7F-4593-44D6-9E5B-1A18DE344818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CCA4B1-852B-476A-B82A-ACA86464DB19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과정의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11" name="직각 삼각형 10">
            <a:extLst>
              <a:ext uri="{FF2B5EF4-FFF2-40B4-BE49-F238E27FC236}">
                <a16:creationId xmlns:a16="http://schemas.microsoft.com/office/drawing/2014/main" id="{189F223F-AFD6-411C-82E9-7BA679FFF578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FAFAA2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9F3EB7D0-140C-49F3-ADF9-E9F77E8787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509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27A9659-BD0E-4C0E-B47F-447E7C62D138}"/>
              </a:ext>
            </a:extLst>
          </p:cNvPr>
          <p:cNvSpPr txBox="1"/>
          <p:nvPr/>
        </p:nvSpPr>
        <p:spPr>
          <a:xfrm>
            <a:off x="624071" y="1079136"/>
            <a:ext cx="8293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❏</a:t>
            </a:r>
            <a:r>
              <a:rPr lang="ko-KR" altLang="en-US" sz="1800" kern="0" spc="0" dirty="0">
                <a:effectLst/>
                <a:latin typeface="휴먼명조"/>
                <a:ea typeface="맑은 고딕" panose="020B0503020000020004" pitchFamily="50" charset="-127"/>
              </a:rPr>
              <a:t> </a:t>
            </a:r>
            <a:r>
              <a:rPr lang="ko-KR" altLang="en-US" sz="1400" b="1" dirty="0"/>
              <a:t>프로젝트 활동 및 연구 내용</a:t>
            </a:r>
            <a:endParaRPr lang="en-US" altLang="ko-KR" sz="1400" b="1" dirty="0"/>
          </a:p>
        </p:txBody>
      </p:sp>
      <p:sp>
        <p:nvSpPr>
          <p:cNvPr id="12" name="Google Shape;48;p3">
            <a:extLst>
              <a:ext uri="{FF2B5EF4-FFF2-40B4-BE49-F238E27FC236}">
                <a16:creationId xmlns:a16="http://schemas.microsoft.com/office/drawing/2014/main" id="{A27D3147-3287-44B0-850E-A5D39FA11ACE}"/>
              </a:ext>
            </a:extLst>
          </p:cNvPr>
          <p:cNvSpPr txBox="1">
            <a:spLocks/>
          </p:cNvSpPr>
          <p:nvPr/>
        </p:nvSpPr>
        <p:spPr>
          <a:xfrm>
            <a:off x="471182" y="577641"/>
            <a:ext cx="2664635" cy="435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>
            <a:lvl1pPr lvl="0" algn="l" defTabSz="914400" rtl="0" eaLnBrk="1" latin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anum Gothic"/>
              <a:buNone/>
              <a:defRPr sz="2400" b="1" kern="1200">
                <a:solidFill>
                  <a:schemeClr val="tx1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rPr lang="en-US" altLang="ko-KR" sz="1400" dirty="0"/>
              <a:t>2. </a:t>
            </a:r>
            <a:r>
              <a:rPr lang="ko-KR" altLang="en-US" sz="1400" dirty="0"/>
              <a:t>세부 사업내용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BF102A-FFDC-40AF-8FD4-BF88CA1E2E9F}"/>
              </a:ext>
            </a:extLst>
          </p:cNvPr>
          <p:cNvSpPr txBox="1"/>
          <p:nvPr/>
        </p:nvSpPr>
        <p:spPr>
          <a:xfrm>
            <a:off x="2130804" y="543194"/>
            <a:ext cx="8079651" cy="5242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rgbClr val="0000CC"/>
                </a:solidFill>
              </a:rPr>
              <a:t>진행될 프로젝트 활동 및 연구 내용을 구체적으로 서술해주세요</a:t>
            </a:r>
            <a:r>
              <a:rPr lang="en-US" altLang="ko-KR" sz="1000" dirty="0">
                <a:solidFill>
                  <a:srgbClr val="0000CC"/>
                </a:solidFill>
              </a:rPr>
              <a:t>. (</a:t>
            </a:r>
            <a:r>
              <a:rPr lang="ko-KR" altLang="en-US" sz="1000" dirty="0">
                <a:solidFill>
                  <a:srgbClr val="0000CC"/>
                </a:solidFill>
              </a:rPr>
              <a:t>이미지 첨부 가능</a:t>
            </a:r>
            <a:r>
              <a:rPr lang="en-US" altLang="ko-KR" sz="1000" dirty="0">
                <a:solidFill>
                  <a:srgbClr val="0000CC"/>
                </a:solidFill>
              </a:rPr>
              <a:t>) 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b="0" dirty="0">
                <a:solidFill>
                  <a:srgbClr val="0000CC"/>
                </a:solidFill>
                <a:effectLst/>
              </a:rPr>
              <a:t>※ </a:t>
            </a:r>
            <a:r>
              <a:rPr lang="ko-KR" altLang="en-US" sz="1000" dirty="0">
                <a:solidFill>
                  <a:srgbClr val="0000CC"/>
                </a:solidFill>
              </a:rPr>
              <a:t>페이지 추가가 필요할 경우 새 슬라이드</a:t>
            </a:r>
            <a:r>
              <a:rPr lang="en-US" altLang="ko-KR" sz="1000" dirty="0">
                <a:solidFill>
                  <a:srgbClr val="0000CC"/>
                </a:solidFill>
              </a:rPr>
              <a:t> </a:t>
            </a:r>
            <a:r>
              <a:rPr lang="ko-KR" altLang="en-US" sz="1000" dirty="0">
                <a:solidFill>
                  <a:srgbClr val="0000CC"/>
                </a:solidFill>
              </a:rPr>
              <a:t>추가 하여 작성해주세요</a:t>
            </a:r>
            <a:r>
              <a:rPr lang="en-US" altLang="ko-KR" sz="1000" dirty="0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D888AD5A-5B36-4CDC-8443-032A4D06D2D9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FAFA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89795D4-1CED-4110-B855-85BCC63F6FBC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294E7E-1AD8-4270-856F-7672BAAE1243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과정의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10" name="직각 삼각형 9">
            <a:extLst>
              <a:ext uri="{FF2B5EF4-FFF2-40B4-BE49-F238E27FC236}">
                <a16:creationId xmlns:a16="http://schemas.microsoft.com/office/drawing/2014/main" id="{951381D1-8003-4EF7-A96C-2C4AEE104A20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FAFAA2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C7993022-1B13-4990-8283-319116F290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225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7B04F922-E839-4C20-8D6D-F01C8EA0934C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7A9659-BD0E-4C0E-B47F-447E7C62D138}"/>
              </a:ext>
            </a:extLst>
          </p:cNvPr>
          <p:cNvSpPr txBox="1"/>
          <p:nvPr/>
        </p:nvSpPr>
        <p:spPr>
          <a:xfrm>
            <a:off x="624071" y="1079136"/>
            <a:ext cx="82935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❏</a:t>
            </a:r>
            <a:r>
              <a:rPr lang="ko-KR" altLang="en-US" sz="1800" kern="0" spc="0" dirty="0">
                <a:effectLst/>
                <a:latin typeface="휴먼명조"/>
                <a:ea typeface="맑은 고딕" panose="020B0503020000020004" pitchFamily="50" charset="-127"/>
              </a:rPr>
              <a:t> </a:t>
            </a:r>
            <a:r>
              <a:rPr lang="ko-KR" altLang="en-US" sz="1400" b="1" dirty="0"/>
              <a:t>아카이브 전시 형태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물리적</a:t>
            </a:r>
            <a:r>
              <a:rPr lang="en-US" altLang="ko-KR" sz="1400" b="1" dirty="0"/>
              <a:t>or</a:t>
            </a:r>
            <a:r>
              <a:rPr lang="ko-KR" altLang="en-US" sz="1400" b="1" dirty="0"/>
              <a:t>디지털</a:t>
            </a:r>
            <a:r>
              <a:rPr lang="en-US" altLang="ko-KR" sz="1400" b="1" dirty="0"/>
              <a:t>or</a:t>
            </a:r>
            <a:r>
              <a:rPr lang="ko-KR" altLang="en-US" sz="1400" b="1" dirty="0"/>
              <a:t>혼합매체</a:t>
            </a:r>
            <a:r>
              <a:rPr lang="en-US" altLang="ko-KR" sz="1400" b="1" dirty="0"/>
              <a:t>)</a:t>
            </a:r>
          </a:p>
          <a:p>
            <a:r>
              <a:rPr lang="ko-KR" altLang="en-US" sz="1200" b="1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Arial"/>
                <a:sym typeface="Arial"/>
              </a:rPr>
              <a:t>  </a:t>
            </a:r>
            <a:r>
              <a:rPr lang="en-US" altLang="ko-KR" sz="1200" b="1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Arial"/>
                <a:sym typeface="Arial"/>
              </a:rPr>
              <a:t>※ </a:t>
            </a:r>
            <a:r>
              <a:rPr lang="ko-KR" altLang="en-US" sz="1200" b="1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Arial"/>
                <a:sym typeface="Arial"/>
              </a:rPr>
              <a:t>물리적 형태 </a:t>
            </a:r>
            <a:r>
              <a:rPr lang="en-US" altLang="ko-KR" sz="1200" b="1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Arial"/>
                <a:sym typeface="Arial"/>
              </a:rPr>
              <a:t>- </a:t>
            </a:r>
            <a:r>
              <a:rPr lang="ko-KR" altLang="en-US" sz="1200" b="1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Arial"/>
                <a:sym typeface="Arial"/>
              </a:rPr>
              <a:t>문서</a:t>
            </a:r>
            <a:r>
              <a:rPr lang="en-US" altLang="ko-KR" sz="1200" b="1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Arial"/>
                <a:sym typeface="Arial"/>
              </a:rPr>
              <a:t>, </a:t>
            </a:r>
            <a:r>
              <a:rPr lang="ko-KR" altLang="en-US" sz="1200" b="1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Arial"/>
                <a:sym typeface="Arial"/>
              </a:rPr>
              <a:t>사진</a:t>
            </a:r>
            <a:r>
              <a:rPr lang="en-US" altLang="ko-KR" sz="1200" b="1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Arial"/>
                <a:sym typeface="Arial"/>
              </a:rPr>
              <a:t>, </a:t>
            </a:r>
            <a:r>
              <a:rPr lang="ko-KR" altLang="en-US" sz="1200" b="1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Arial"/>
                <a:sym typeface="Arial"/>
              </a:rPr>
              <a:t>책</a:t>
            </a:r>
            <a:r>
              <a:rPr lang="en-US" altLang="ko-KR" sz="1200" b="1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Arial"/>
                <a:sym typeface="Arial"/>
              </a:rPr>
              <a:t>, </a:t>
            </a:r>
            <a:r>
              <a:rPr lang="ko-KR" altLang="en-US" sz="1200" b="1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Arial"/>
                <a:sym typeface="Arial"/>
              </a:rPr>
              <a:t>예술 작품 등</a:t>
            </a:r>
            <a:endParaRPr lang="en-US" altLang="ko-KR" sz="1200" b="1" u="none" strike="noStrike" cap="none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ea typeface="+mn-ea"/>
              <a:cs typeface="Arial"/>
              <a:sym typeface="Arial"/>
            </a:endParaRPr>
          </a:p>
          <a:p>
            <a:r>
              <a:rPr lang="en-US" altLang="ko-KR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Arial"/>
                <a:sym typeface="Arial"/>
              </a:rPr>
              <a:t>  </a:t>
            </a:r>
            <a:r>
              <a:rPr lang="en-US" altLang="ko-KR" sz="1200" b="1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Arial"/>
                <a:sym typeface="Arial"/>
              </a:rPr>
              <a:t>※ </a:t>
            </a:r>
            <a:r>
              <a:rPr lang="ko-KR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Arial"/>
                <a:sym typeface="Arial"/>
              </a:rPr>
              <a:t>디지털</a:t>
            </a:r>
            <a:r>
              <a:rPr lang="ko-KR" altLang="en-US" sz="1200" b="1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Arial"/>
                <a:sym typeface="Arial"/>
              </a:rPr>
              <a:t> 형태 </a:t>
            </a:r>
            <a:r>
              <a:rPr lang="en-US" altLang="ko-KR" sz="1200" b="1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Arial"/>
                <a:sym typeface="Arial"/>
              </a:rPr>
              <a:t>- </a:t>
            </a:r>
            <a:r>
              <a:rPr lang="ko-KR" altLang="en-US" sz="1200" b="1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Arial"/>
                <a:sym typeface="Arial"/>
              </a:rPr>
              <a:t>온라인</a:t>
            </a:r>
            <a:r>
              <a:rPr lang="en-US" altLang="ko-KR" sz="1200" b="1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Arial"/>
                <a:sym typeface="Arial"/>
              </a:rPr>
              <a:t>, </a:t>
            </a:r>
            <a:r>
              <a:rPr lang="ko-KR" altLang="en-US" sz="1200" b="1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Arial"/>
                <a:sym typeface="Arial"/>
              </a:rPr>
              <a:t>디지털 장비 등</a:t>
            </a:r>
            <a:endParaRPr lang="en-US" altLang="ko-KR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altLang="ko-KR" sz="1400" b="1" dirty="0"/>
          </a:p>
          <a:p>
            <a:endParaRPr lang="en-US" altLang="ko-KR" sz="1400" b="1" dirty="0"/>
          </a:p>
        </p:txBody>
      </p:sp>
      <p:sp>
        <p:nvSpPr>
          <p:cNvPr id="12" name="Google Shape;48;p3">
            <a:extLst>
              <a:ext uri="{FF2B5EF4-FFF2-40B4-BE49-F238E27FC236}">
                <a16:creationId xmlns:a16="http://schemas.microsoft.com/office/drawing/2014/main" id="{A27D3147-3287-44B0-850E-A5D39FA11ACE}"/>
              </a:ext>
            </a:extLst>
          </p:cNvPr>
          <p:cNvSpPr txBox="1">
            <a:spLocks/>
          </p:cNvSpPr>
          <p:nvPr/>
        </p:nvSpPr>
        <p:spPr>
          <a:xfrm>
            <a:off x="471182" y="577641"/>
            <a:ext cx="2664635" cy="435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>
            <a:lvl1pPr lvl="0" algn="l" defTabSz="914400" rtl="0" eaLnBrk="1" latin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anum Gothic"/>
              <a:buNone/>
              <a:defRPr sz="2400" b="1" kern="1200">
                <a:solidFill>
                  <a:schemeClr val="tx1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rPr lang="en-US" altLang="ko-KR" sz="1400" dirty="0"/>
              <a:t>2. </a:t>
            </a:r>
            <a:r>
              <a:rPr lang="ko-KR" altLang="en-US" sz="1400" dirty="0"/>
              <a:t>세부 사업내용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0084B5-21A9-4A22-8677-CA9D8F6A5880}"/>
              </a:ext>
            </a:extLst>
          </p:cNvPr>
          <p:cNvSpPr txBox="1"/>
          <p:nvPr/>
        </p:nvSpPr>
        <p:spPr>
          <a:xfrm>
            <a:off x="2130803" y="549493"/>
            <a:ext cx="8397380" cy="5242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rgbClr val="0000CC"/>
                </a:solidFill>
              </a:rPr>
              <a:t>아카이브 전시 형태에 대해 구체적으로 작성해주세요</a:t>
            </a:r>
            <a:r>
              <a:rPr lang="en-US" altLang="ko-KR" sz="1000" dirty="0">
                <a:solidFill>
                  <a:srgbClr val="0000CC"/>
                </a:solidFill>
              </a:rPr>
              <a:t>. (</a:t>
            </a:r>
            <a:r>
              <a:rPr lang="ko-KR" altLang="en-US" sz="1000" dirty="0">
                <a:solidFill>
                  <a:srgbClr val="0000CC"/>
                </a:solidFill>
              </a:rPr>
              <a:t>이미지 첨부 가능</a:t>
            </a:r>
            <a:r>
              <a:rPr lang="en-US" altLang="ko-KR" sz="1000" dirty="0">
                <a:solidFill>
                  <a:srgbClr val="0000CC"/>
                </a:solidFill>
              </a:rPr>
              <a:t>)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b="0" dirty="0">
                <a:solidFill>
                  <a:srgbClr val="0000CC"/>
                </a:solidFill>
                <a:effectLst/>
              </a:rPr>
              <a:t>※ </a:t>
            </a:r>
            <a:r>
              <a:rPr lang="ko-KR" altLang="en-US" sz="1000" dirty="0">
                <a:solidFill>
                  <a:srgbClr val="0000CC"/>
                </a:solidFill>
              </a:rPr>
              <a:t>페이지 추가가 필요할 경우 새 슬라이드</a:t>
            </a:r>
            <a:r>
              <a:rPr lang="en-US" altLang="ko-KR" sz="1000" dirty="0">
                <a:solidFill>
                  <a:srgbClr val="0000CC"/>
                </a:solidFill>
              </a:rPr>
              <a:t> </a:t>
            </a:r>
            <a:r>
              <a:rPr lang="ko-KR" altLang="en-US" sz="1000" dirty="0">
                <a:solidFill>
                  <a:srgbClr val="0000CC"/>
                </a:solidFill>
              </a:rPr>
              <a:t>추가</a:t>
            </a:r>
            <a:r>
              <a:rPr lang="en-US" altLang="ko-KR" sz="1000" dirty="0">
                <a:solidFill>
                  <a:srgbClr val="0000CC"/>
                </a:solidFill>
              </a:rPr>
              <a:t> </a:t>
            </a:r>
            <a:r>
              <a:rPr lang="ko-KR" altLang="en-US" sz="1000" dirty="0">
                <a:solidFill>
                  <a:srgbClr val="0000CC"/>
                </a:solidFill>
              </a:rPr>
              <a:t>하여 작성해주세요</a:t>
            </a:r>
            <a:r>
              <a:rPr lang="en-US" altLang="ko-KR" sz="1000" dirty="0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FD3F9832-1567-42F0-9629-B674912DB224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FAFA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80263C87-0A8A-49F4-A656-051325A7B73B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152A35-472C-4226-A0B6-57D45427A339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과정의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10" name="직각 삼각형 9">
            <a:extLst>
              <a:ext uri="{FF2B5EF4-FFF2-40B4-BE49-F238E27FC236}">
                <a16:creationId xmlns:a16="http://schemas.microsoft.com/office/drawing/2014/main" id="{C4CA1696-79D5-4B23-9147-AB5EB5E12480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FAFAA2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B8BE22FF-1D19-424E-B204-A13D767C5A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58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27A9659-BD0E-4C0E-B47F-447E7C62D138}"/>
              </a:ext>
            </a:extLst>
          </p:cNvPr>
          <p:cNvSpPr txBox="1"/>
          <p:nvPr/>
        </p:nvSpPr>
        <p:spPr>
          <a:xfrm>
            <a:off x="624070" y="1079136"/>
            <a:ext cx="10234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❏</a:t>
            </a:r>
            <a:r>
              <a:rPr lang="ko-KR" altLang="en-US" sz="1800" kern="0" spc="0" dirty="0">
                <a:effectLst/>
                <a:latin typeface="휴먼명조"/>
                <a:ea typeface="맑은 고딕" panose="020B0503020000020004" pitchFamily="50" charset="-127"/>
              </a:rPr>
              <a:t> </a:t>
            </a:r>
            <a:r>
              <a:rPr lang="ko-KR" altLang="en-US" sz="1400" b="1" dirty="0"/>
              <a:t>기대 성과 및 향후 계획</a:t>
            </a:r>
            <a:endParaRPr lang="en-US" altLang="ko-KR" sz="1400" b="1" dirty="0"/>
          </a:p>
        </p:txBody>
      </p:sp>
      <p:sp>
        <p:nvSpPr>
          <p:cNvPr id="12" name="Google Shape;48;p3">
            <a:extLst>
              <a:ext uri="{FF2B5EF4-FFF2-40B4-BE49-F238E27FC236}">
                <a16:creationId xmlns:a16="http://schemas.microsoft.com/office/drawing/2014/main" id="{A27D3147-3287-44B0-850E-A5D39FA11ACE}"/>
              </a:ext>
            </a:extLst>
          </p:cNvPr>
          <p:cNvSpPr txBox="1">
            <a:spLocks/>
          </p:cNvSpPr>
          <p:nvPr/>
        </p:nvSpPr>
        <p:spPr>
          <a:xfrm>
            <a:off x="471182" y="577641"/>
            <a:ext cx="2664635" cy="435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>
            <a:lvl1pPr lvl="0" algn="l" defTabSz="914400" rtl="0" eaLnBrk="1" latin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anum Gothic"/>
              <a:buNone/>
              <a:defRPr sz="2400" b="1" kern="1200">
                <a:solidFill>
                  <a:schemeClr val="tx1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rPr lang="en-US" altLang="ko-KR" sz="1400" dirty="0"/>
              <a:t>2. </a:t>
            </a:r>
            <a:r>
              <a:rPr lang="ko-KR" altLang="en-US" sz="1400" dirty="0"/>
              <a:t>세부 사업내용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BF102A-FFDC-40AF-8FD4-BF88CA1E2E9F}"/>
              </a:ext>
            </a:extLst>
          </p:cNvPr>
          <p:cNvSpPr txBox="1"/>
          <p:nvPr/>
        </p:nvSpPr>
        <p:spPr>
          <a:xfrm>
            <a:off x="2130804" y="543194"/>
            <a:ext cx="8079651" cy="5242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rgbClr val="0000CC"/>
                </a:solidFill>
              </a:rPr>
              <a:t>프로젝트 완료 시 기대 성과와 향후 계획을 구체적으로 서술해주세요</a:t>
            </a:r>
            <a:r>
              <a:rPr lang="en-US" altLang="ko-KR" sz="1000" dirty="0">
                <a:solidFill>
                  <a:srgbClr val="0000CC"/>
                </a:solidFill>
              </a:rPr>
              <a:t>. (</a:t>
            </a:r>
            <a:r>
              <a:rPr lang="ko-KR" altLang="en-US" sz="1000" dirty="0">
                <a:solidFill>
                  <a:srgbClr val="0000CC"/>
                </a:solidFill>
              </a:rPr>
              <a:t>이미지 첨부 가능</a:t>
            </a:r>
            <a:r>
              <a:rPr lang="en-US" altLang="ko-KR" sz="1000" dirty="0">
                <a:solidFill>
                  <a:srgbClr val="0000CC"/>
                </a:solidFill>
              </a:rPr>
              <a:t>) 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b="0" dirty="0">
                <a:solidFill>
                  <a:srgbClr val="0000CC"/>
                </a:solidFill>
                <a:effectLst/>
              </a:rPr>
              <a:t>※ </a:t>
            </a:r>
            <a:r>
              <a:rPr lang="ko-KR" altLang="en-US" sz="1000" dirty="0">
                <a:solidFill>
                  <a:srgbClr val="0000CC"/>
                </a:solidFill>
              </a:rPr>
              <a:t>페이지 추가가 필요할 경우 새 슬라이드</a:t>
            </a:r>
            <a:r>
              <a:rPr lang="en-US" altLang="ko-KR" sz="1000" dirty="0">
                <a:solidFill>
                  <a:srgbClr val="0000CC"/>
                </a:solidFill>
              </a:rPr>
              <a:t> </a:t>
            </a:r>
            <a:r>
              <a:rPr lang="ko-KR" altLang="en-US" sz="1000" dirty="0">
                <a:solidFill>
                  <a:srgbClr val="0000CC"/>
                </a:solidFill>
              </a:rPr>
              <a:t>추가 하여 작성해주세요</a:t>
            </a:r>
            <a:r>
              <a:rPr lang="en-US" altLang="ko-KR" sz="1000" dirty="0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D888AD5A-5B36-4CDC-8443-032A4D06D2D9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FAFA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89795D4-1CED-4110-B855-85BCC63F6FBC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294E7E-1AD8-4270-856F-7672BAAE1243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과정의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10" name="직각 삼각형 9">
            <a:extLst>
              <a:ext uri="{FF2B5EF4-FFF2-40B4-BE49-F238E27FC236}">
                <a16:creationId xmlns:a16="http://schemas.microsoft.com/office/drawing/2014/main" id="{951381D1-8003-4EF7-A96C-2C4AEE104A20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FAFAA2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C7993022-1B13-4990-8283-319116F290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125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7B04F922-E839-4C20-8D6D-F01C8EA0934C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Google Shape;48;p3">
            <a:extLst>
              <a:ext uri="{FF2B5EF4-FFF2-40B4-BE49-F238E27FC236}">
                <a16:creationId xmlns:a16="http://schemas.microsoft.com/office/drawing/2014/main" id="{A27D3147-3287-44B0-850E-A5D39FA11ACE}"/>
              </a:ext>
            </a:extLst>
          </p:cNvPr>
          <p:cNvSpPr txBox="1">
            <a:spLocks/>
          </p:cNvSpPr>
          <p:nvPr/>
        </p:nvSpPr>
        <p:spPr>
          <a:xfrm>
            <a:off x="471182" y="577641"/>
            <a:ext cx="2664635" cy="435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>
            <a:lvl1pPr lvl="0" algn="l" defTabSz="914400" rtl="0" eaLnBrk="1" latin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anum Gothic"/>
              <a:buNone/>
              <a:defRPr sz="2400" b="1" kern="1200">
                <a:solidFill>
                  <a:schemeClr val="tx1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rPr lang="en-US" altLang="ko-KR" sz="1400" dirty="0"/>
              <a:t>3. </a:t>
            </a:r>
            <a:r>
              <a:rPr lang="ko-KR" altLang="en-US" sz="1400" dirty="0"/>
              <a:t>추진 계획 및 일정</a:t>
            </a:r>
          </a:p>
        </p:txBody>
      </p:sp>
      <p:graphicFrame>
        <p:nvGraphicFramePr>
          <p:cNvPr id="13" name="Google Shape;81;p7">
            <a:extLst>
              <a:ext uri="{FF2B5EF4-FFF2-40B4-BE49-F238E27FC236}">
                <a16:creationId xmlns:a16="http://schemas.microsoft.com/office/drawing/2014/main" id="{2A66D1D9-19FB-4BFF-9F28-070B962D43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6406337"/>
              </p:ext>
            </p:extLst>
          </p:nvPr>
        </p:nvGraphicFramePr>
        <p:xfrm>
          <a:off x="471182" y="1077614"/>
          <a:ext cx="11253600" cy="5415468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88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677965539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169181073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326183133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3861142277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586953283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3495366646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973110903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1359865594"/>
                    </a:ext>
                  </a:extLst>
                </a:gridCol>
              </a:tblGrid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ko-KR" altLang="en-US" sz="1200" b="1" u="none" strike="noStrike" cap="none" dirty="0">
                          <a:solidFill>
                            <a:schemeClr val="dk1"/>
                          </a:solidFill>
                        </a:rPr>
                        <a:t>추진내용</a:t>
                      </a:r>
                      <a:endParaRPr sz="1200" b="1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8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 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8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 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2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8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 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3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8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 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4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8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 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5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9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 </a:t>
                      </a: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9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 </a:t>
                      </a: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2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9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 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3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9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 </a:t>
                      </a: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4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10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 </a:t>
                      </a: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10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 </a:t>
                      </a: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2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10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 </a:t>
                      </a: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3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10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 </a:t>
                      </a: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4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10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 </a:t>
                      </a: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5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11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11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2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11</a:t>
                      </a:r>
                      <a:r>
                        <a:rPr lang="ko-KR" altLang="en-US" sz="1100" b="1" u="none" strike="noStrike" cap="none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3</a:t>
                      </a:r>
                      <a:r>
                        <a:rPr lang="ko-KR" altLang="en-US" sz="1100" b="1" u="none" strike="noStrike" cap="none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  <a:endParaRPr lang="ko-KR" altLang="en-US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11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4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11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5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altLang="en-US" sz="1100" u="none" strike="noStrike" cap="none" dirty="0">
                          <a:solidFill>
                            <a:srgbClr val="0000CC"/>
                          </a:solidFill>
                        </a:rPr>
                        <a:t>예비 조사 및 준비</a:t>
                      </a:r>
                      <a:endParaRPr sz="1100" u="none" strike="noStrike" cap="none" dirty="0">
                        <a:solidFill>
                          <a:srgbClr val="0000CC"/>
                        </a:solidFill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sz="900" u="none" strike="noStrike" cap="none" dirty="0"/>
                        <a:t>　</a:t>
                      </a:r>
                      <a:endParaRPr sz="14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sz="900" u="none" strike="noStrike" cap="none" dirty="0"/>
                        <a:t>　</a:t>
                      </a:r>
                      <a:endParaRPr sz="14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sz="900" u="none" strike="noStrike" cap="none" dirty="0"/>
                        <a:t>　</a:t>
                      </a:r>
                      <a:endParaRPr sz="14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sz="900" u="none" strike="noStrike" cap="none" dirty="0"/>
                        <a:t>　</a:t>
                      </a:r>
                      <a:endParaRPr sz="14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sz="900" u="none" strike="noStrike" cap="none" dirty="0"/>
                        <a:t>　</a:t>
                      </a:r>
                      <a:endParaRPr sz="14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sz="900" u="none" strike="noStrike" cap="none" dirty="0"/>
                        <a:t>　</a:t>
                      </a:r>
                      <a:endParaRPr sz="14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sz="900" u="none" strike="noStrike" cap="none" dirty="0"/>
                        <a:t>　</a:t>
                      </a:r>
                      <a:endParaRPr sz="14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sz="900" u="none" strike="noStrike" cap="none" dirty="0"/>
                        <a:t>　</a:t>
                      </a:r>
                      <a:endParaRPr sz="14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altLang="en-US" sz="1100" b="0" u="none" strike="noStrike" cap="none" dirty="0">
                          <a:solidFill>
                            <a:srgbClr val="0000CC"/>
                          </a:solidFill>
                        </a:rPr>
                        <a:t>연구</a:t>
                      </a:r>
                      <a:r>
                        <a:rPr lang="en-US" altLang="ko-KR" sz="1100" b="0" dirty="0">
                          <a:solidFill>
                            <a:srgbClr val="0000CC"/>
                          </a:solidFill>
                        </a:rPr>
                        <a:t>·</a:t>
                      </a:r>
                      <a:r>
                        <a:rPr lang="ko-KR" altLang="en-US" sz="1100" b="0" dirty="0">
                          <a:solidFill>
                            <a:srgbClr val="0000CC"/>
                          </a:solidFill>
                        </a:rPr>
                        <a:t>조사</a:t>
                      </a:r>
                      <a:r>
                        <a:rPr lang="en-US" altLang="ko-KR" sz="1100" b="0" dirty="0">
                          <a:solidFill>
                            <a:srgbClr val="0000CC"/>
                          </a:solidFill>
                        </a:rPr>
                        <a:t>·</a:t>
                      </a:r>
                      <a:r>
                        <a:rPr lang="ko-KR" altLang="en-US" sz="1100" b="0" dirty="0">
                          <a:solidFill>
                            <a:srgbClr val="0000CC"/>
                          </a:solidFill>
                        </a:rPr>
                        <a:t>실험</a:t>
                      </a:r>
                      <a:endParaRPr sz="1100" b="0" u="none" strike="noStrike" cap="none" dirty="0">
                        <a:solidFill>
                          <a:srgbClr val="0000CC"/>
                        </a:solidFill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altLang="en-US" sz="1100" u="none" strike="noStrike" cap="none" dirty="0">
                          <a:solidFill>
                            <a:srgbClr val="0000CC"/>
                          </a:solidFill>
                        </a:rPr>
                        <a:t>결과 도출 및 분석</a:t>
                      </a:r>
                      <a:endParaRPr sz="1100" u="none" strike="noStrike" cap="none" dirty="0">
                        <a:solidFill>
                          <a:srgbClr val="0000CC"/>
                        </a:solidFill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altLang="en-US" sz="1100" u="none" strike="noStrike" cap="none" dirty="0">
                          <a:solidFill>
                            <a:srgbClr val="0000CC"/>
                          </a:solidFill>
                        </a:rPr>
                        <a:t>결과물 </a:t>
                      </a:r>
                      <a:r>
                        <a:rPr lang="ko-KR" altLang="en-US" sz="1100" u="none" strike="noStrike" cap="none" dirty="0" err="1">
                          <a:solidFill>
                            <a:srgbClr val="0000CC"/>
                          </a:solidFill>
                        </a:rPr>
                        <a:t>아카이빙</a:t>
                      </a:r>
                      <a:endParaRPr sz="1100" u="none" strike="noStrike" cap="none" dirty="0">
                        <a:solidFill>
                          <a:srgbClr val="0000CC"/>
                        </a:solidFill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kern="1200" cap="none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altLang="en-US" sz="1100" u="none" strike="noStrike" cap="none" dirty="0">
                          <a:solidFill>
                            <a:srgbClr val="0000CC"/>
                          </a:solidFill>
                        </a:rPr>
                        <a:t>아카이브 전시</a:t>
                      </a:r>
                      <a:endParaRPr sz="1100" u="none" strike="noStrike" cap="none" dirty="0">
                        <a:solidFill>
                          <a:srgbClr val="0000CC"/>
                        </a:solidFill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altLang="en-US" sz="1100" u="none" strike="noStrike" cap="none" dirty="0">
                          <a:solidFill>
                            <a:srgbClr val="0000CC"/>
                          </a:solidFill>
                        </a:rPr>
                        <a:t>사업비 정산</a:t>
                      </a:r>
                      <a:endParaRPr lang="en-US" altLang="ko-KR" sz="1100" u="none" strike="noStrike" cap="none" dirty="0">
                        <a:solidFill>
                          <a:srgbClr val="0000CC"/>
                        </a:solidFill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100" u="none" strike="noStrike" cap="none" dirty="0">
                          <a:solidFill>
                            <a:srgbClr val="0000CC"/>
                          </a:solidFill>
                        </a:rPr>
                        <a:t>아카이브 자료 제출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11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11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8023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11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F0761467-69EC-401C-AB38-2F9E7E0D1C30}"/>
              </a:ext>
            </a:extLst>
          </p:cNvPr>
          <p:cNvSpPr txBox="1"/>
          <p:nvPr/>
        </p:nvSpPr>
        <p:spPr>
          <a:xfrm>
            <a:off x="2233004" y="640782"/>
            <a:ext cx="9958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/>
              <a:t>작품제작 일정을 포함하여 프로젝트 전반에 관련한 추진계획을 작성해주세요</a:t>
            </a:r>
            <a:r>
              <a:rPr lang="en-US" altLang="ko-KR" sz="1200" dirty="0"/>
              <a:t>. </a:t>
            </a:r>
            <a:r>
              <a:rPr lang="en-US" altLang="ko-KR" sz="1200" dirty="0">
                <a:solidFill>
                  <a:srgbClr val="0000CC"/>
                </a:solidFill>
                <a:effectLst/>
              </a:rPr>
              <a:t>※ </a:t>
            </a:r>
            <a:r>
              <a:rPr lang="ko-KR" altLang="en-US" sz="1200" dirty="0" err="1">
                <a:solidFill>
                  <a:srgbClr val="0000CC"/>
                </a:solidFill>
                <a:effectLst/>
              </a:rPr>
              <a:t>파란글씨는</a:t>
            </a:r>
            <a:r>
              <a:rPr lang="ko-KR" altLang="en-US" sz="1200" dirty="0">
                <a:solidFill>
                  <a:srgbClr val="0000CC"/>
                </a:solidFill>
                <a:effectLst/>
              </a:rPr>
              <a:t> 작성을 돕기 위한 안내 입니다</a:t>
            </a:r>
            <a:r>
              <a:rPr lang="en-US" altLang="ko-KR" sz="1200" dirty="0">
                <a:solidFill>
                  <a:srgbClr val="0000CC"/>
                </a:solidFill>
                <a:effectLst/>
              </a:rPr>
              <a:t>.</a:t>
            </a:r>
            <a:endParaRPr lang="ko-KR" altLang="en-US" sz="1200" dirty="0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F9FC2D97-F842-44C3-89C4-22C9239588D8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FAFA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3A6E4BB-C54C-49D9-94B6-6B2D1E791436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0DDEF7-6C53-4E7D-A89B-149877576E2F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과정의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10" name="직각 삼각형 9">
            <a:extLst>
              <a:ext uri="{FF2B5EF4-FFF2-40B4-BE49-F238E27FC236}">
                <a16:creationId xmlns:a16="http://schemas.microsoft.com/office/drawing/2014/main" id="{9B595F19-D56E-47D4-BEAE-FC648BDA06C8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FAFAA2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AFF97FCA-4A34-41CC-A18E-F6AC6A6D88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351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2365</TotalTime>
  <Words>1631</Words>
  <Application>Microsoft Office PowerPoint</Application>
  <PresentationFormat>와이드스크린</PresentationFormat>
  <Paragraphs>324</Paragraphs>
  <Slides>13</Slides>
  <Notes>10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8" baseType="lpstr">
      <vt:lpstr>Nanum Gothic</vt:lpstr>
      <vt:lpstr>맑은 고딕</vt:lpstr>
      <vt:lpstr>휴먼명조</vt:lpstr>
      <vt:lpstr>Arial</vt:lpstr>
      <vt:lpstr>Office 테마</vt:lpstr>
      <vt:lpstr>PowerPoint 프레젠테이션</vt:lpstr>
      <vt:lpstr>PowerPoint 프레젠테이션</vt:lpstr>
      <vt:lpstr>PowerPoint 프레젠테이션</vt:lpstr>
      <vt:lpstr>1. 사업개요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재영 이</dc:creator>
  <cp:lastModifiedBy>재영 이</cp:lastModifiedBy>
  <cp:revision>97</cp:revision>
  <cp:lastPrinted>2024-06-13T06:49:36Z</cp:lastPrinted>
  <dcterms:created xsi:type="dcterms:W3CDTF">2024-04-15T01:35:58Z</dcterms:created>
  <dcterms:modified xsi:type="dcterms:W3CDTF">2024-06-24T02:08:29Z</dcterms:modified>
</cp:coreProperties>
</file>